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19"/>
  </p:notesMasterIdLst>
  <p:sldIdLst>
    <p:sldId id="256" r:id="rId2"/>
    <p:sldId id="257" r:id="rId3"/>
    <p:sldId id="263" r:id="rId4"/>
    <p:sldId id="278" r:id="rId5"/>
    <p:sldId id="258" r:id="rId6"/>
    <p:sldId id="279" r:id="rId7"/>
    <p:sldId id="270" r:id="rId8"/>
    <p:sldId id="264" r:id="rId9"/>
    <p:sldId id="261" r:id="rId10"/>
    <p:sldId id="268" r:id="rId11"/>
    <p:sldId id="267" r:id="rId12"/>
    <p:sldId id="265" r:id="rId13"/>
    <p:sldId id="266" r:id="rId14"/>
    <p:sldId id="274" r:id="rId15"/>
    <p:sldId id="275"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85" d="100"/>
          <a:sy n="85"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28A53-1813-43E1-81AE-3267403CCBF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1960E67E-E3D0-4735-AF23-9B7E0E3E6BCF}">
      <dgm:prSet phldrT="[Text]"/>
      <dgm:spPr/>
      <dgm:t>
        <a:bodyPr/>
        <a:lstStyle/>
        <a:p>
          <a:r>
            <a:rPr lang="en-US" dirty="0" smtClean="0"/>
            <a:t>Law</a:t>
          </a:r>
          <a:endParaRPr lang="en-US" dirty="0"/>
        </a:p>
      </dgm:t>
    </dgm:pt>
    <dgm:pt modelId="{D1F82413-E8FE-4059-B647-8D8A30F33752}" type="parTrans" cxnId="{A8759D89-1F09-44B8-B1CA-19E9C293D675}">
      <dgm:prSet/>
      <dgm:spPr/>
      <dgm:t>
        <a:bodyPr/>
        <a:lstStyle/>
        <a:p>
          <a:endParaRPr lang="en-US"/>
        </a:p>
      </dgm:t>
    </dgm:pt>
    <dgm:pt modelId="{3A28D2B4-4F61-4F5B-86D0-774567ABDFD4}" type="sibTrans" cxnId="{A8759D89-1F09-44B8-B1CA-19E9C293D675}">
      <dgm:prSet/>
      <dgm:spPr/>
      <dgm:t>
        <a:bodyPr/>
        <a:lstStyle/>
        <a:p>
          <a:endParaRPr lang="en-US"/>
        </a:p>
      </dgm:t>
    </dgm:pt>
    <dgm:pt modelId="{2EFA6BB7-E1FA-40B2-AED7-A9AD3B31EE4A}" type="asst">
      <dgm:prSet phldrT="[Text]"/>
      <dgm:spPr/>
      <dgm:t>
        <a:bodyPr/>
        <a:lstStyle/>
        <a:p>
          <a:r>
            <a:rPr lang="en-US" dirty="0" smtClean="0"/>
            <a:t>Policy</a:t>
          </a:r>
          <a:endParaRPr lang="en-US" dirty="0"/>
        </a:p>
      </dgm:t>
    </dgm:pt>
    <dgm:pt modelId="{026513E0-0A22-4135-BF91-7E11C79FDAFF}" type="parTrans" cxnId="{3CA9FC0C-5EE4-473C-A9B3-6C89349841DD}">
      <dgm:prSet/>
      <dgm:spPr/>
      <dgm:t>
        <a:bodyPr/>
        <a:lstStyle/>
        <a:p>
          <a:endParaRPr lang="en-US"/>
        </a:p>
      </dgm:t>
    </dgm:pt>
    <dgm:pt modelId="{892B7251-E180-414D-89AE-C2C0155F8B5E}" type="sibTrans" cxnId="{3CA9FC0C-5EE4-473C-A9B3-6C89349841DD}">
      <dgm:prSet/>
      <dgm:spPr/>
      <dgm:t>
        <a:bodyPr/>
        <a:lstStyle/>
        <a:p>
          <a:endParaRPr lang="en-US"/>
        </a:p>
      </dgm:t>
    </dgm:pt>
    <dgm:pt modelId="{7AB6A046-DD19-497B-8041-674F50322A27}">
      <dgm:prSet phldrT="[Text]"/>
      <dgm:spPr/>
      <dgm:t>
        <a:bodyPr/>
        <a:lstStyle/>
        <a:p>
          <a:r>
            <a:rPr lang="en-US" dirty="0" smtClean="0"/>
            <a:t>Goals</a:t>
          </a:r>
          <a:endParaRPr lang="en-US" dirty="0"/>
        </a:p>
      </dgm:t>
    </dgm:pt>
    <dgm:pt modelId="{14D70E18-871B-41E6-91A3-3E6BC9CA2702}" type="parTrans" cxnId="{67F58923-D613-4276-903B-10650C91225A}">
      <dgm:prSet/>
      <dgm:spPr/>
      <dgm:t>
        <a:bodyPr/>
        <a:lstStyle/>
        <a:p>
          <a:endParaRPr lang="en-US"/>
        </a:p>
      </dgm:t>
    </dgm:pt>
    <dgm:pt modelId="{B1CB274E-C75F-47EB-B453-E0EE6BF8E7E5}" type="sibTrans" cxnId="{67F58923-D613-4276-903B-10650C91225A}">
      <dgm:prSet/>
      <dgm:spPr/>
      <dgm:t>
        <a:bodyPr/>
        <a:lstStyle/>
        <a:p>
          <a:endParaRPr lang="en-US"/>
        </a:p>
      </dgm:t>
    </dgm:pt>
    <dgm:pt modelId="{DB102F36-1522-4996-9BA0-C568E4565897}">
      <dgm:prSet phldrT="[Text]"/>
      <dgm:spPr/>
      <dgm:t>
        <a:bodyPr/>
        <a:lstStyle/>
        <a:p>
          <a:r>
            <a:rPr lang="en-US" dirty="0" smtClean="0"/>
            <a:t>Assessment</a:t>
          </a:r>
          <a:endParaRPr lang="en-US" dirty="0"/>
        </a:p>
      </dgm:t>
    </dgm:pt>
    <dgm:pt modelId="{50AEB825-0076-4444-9133-E2ECD6554EB7}" type="parTrans" cxnId="{16A7E8F1-A652-479C-A32D-7DFA4F1A3ADC}">
      <dgm:prSet/>
      <dgm:spPr/>
      <dgm:t>
        <a:bodyPr/>
        <a:lstStyle/>
        <a:p>
          <a:endParaRPr lang="en-US"/>
        </a:p>
      </dgm:t>
    </dgm:pt>
    <dgm:pt modelId="{D8A5F5A2-3932-41B3-AA42-F55B0F5C8D6D}" type="sibTrans" cxnId="{16A7E8F1-A652-479C-A32D-7DFA4F1A3ADC}">
      <dgm:prSet/>
      <dgm:spPr/>
      <dgm:t>
        <a:bodyPr/>
        <a:lstStyle/>
        <a:p>
          <a:endParaRPr lang="en-US"/>
        </a:p>
      </dgm:t>
    </dgm:pt>
    <dgm:pt modelId="{E49A5335-7BF1-4365-9575-3FB6093CEAC1}">
      <dgm:prSet phldrT="[Text]"/>
      <dgm:spPr/>
      <dgm:t>
        <a:bodyPr/>
        <a:lstStyle/>
        <a:p>
          <a:r>
            <a:rPr lang="en-US" dirty="0" smtClean="0"/>
            <a:t>Accountability</a:t>
          </a:r>
          <a:endParaRPr lang="en-US" dirty="0"/>
        </a:p>
      </dgm:t>
    </dgm:pt>
    <dgm:pt modelId="{AFB10F45-DB17-4711-B13D-00E98C79398F}" type="parTrans" cxnId="{69E58211-CC27-4226-82A0-45CD57C32210}">
      <dgm:prSet/>
      <dgm:spPr/>
      <dgm:t>
        <a:bodyPr/>
        <a:lstStyle/>
        <a:p>
          <a:endParaRPr lang="en-US"/>
        </a:p>
      </dgm:t>
    </dgm:pt>
    <dgm:pt modelId="{36C73DA3-FE0E-47A7-838C-3DE846945F08}" type="sibTrans" cxnId="{69E58211-CC27-4226-82A0-45CD57C32210}">
      <dgm:prSet/>
      <dgm:spPr/>
      <dgm:t>
        <a:bodyPr/>
        <a:lstStyle/>
        <a:p>
          <a:endParaRPr lang="en-US"/>
        </a:p>
      </dgm:t>
    </dgm:pt>
    <dgm:pt modelId="{312F4C7D-B148-42E3-81E3-E19A67C53841}" type="pres">
      <dgm:prSet presAssocID="{56528A53-1813-43E1-81AE-3267403CCBF8}" presName="hierChild1" presStyleCnt="0">
        <dgm:presLayoutVars>
          <dgm:orgChart val="1"/>
          <dgm:chPref val="1"/>
          <dgm:dir/>
          <dgm:animOne val="branch"/>
          <dgm:animLvl val="lvl"/>
          <dgm:resizeHandles/>
        </dgm:presLayoutVars>
      </dgm:prSet>
      <dgm:spPr/>
      <dgm:t>
        <a:bodyPr/>
        <a:lstStyle/>
        <a:p>
          <a:endParaRPr lang="en-US"/>
        </a:p>
      </dgm:t>
    </dgm:pt>
    <dgm:pt modelId="{978BEECF-4BDB-4046-B84B-D5EC61CE09D3}" type="pres">
      <dgm:prSet presAssocID="{1960E67E-E3D0-4735-AF23-9B7E0E3E6BCF}" presName="hierRoot1" presStyleCnt="0">
        <dgm:presLayoutVars>
          <dgm:hierBranch val="init"/>
        </dgm:presLayoutVars>
      </dgm:prSet>
      <dgm:spPr/>
    </dgm:pt>
    <dgm:pt modelId="{0D2A808B-2597-48D1-BD14-AEA95E830E78}" type="pres">
      <dgm:prSet presAssocID="{1960E67E-E3D0-4735-AF23-9B7E0E3E6BCF}" presName="rootComposite1" presStyleCnt="0"/>
      <dgm:spPr/>
    </dgm:pt>
    <dgm:pt modelId="{70A29BD6-0A7D-40A0-846E-3A2446157164}" type="pres">
      <dgm:prSet presAssocID="{1960E67E-E3D0-4735-AF23-9B7E0E3E6BCF}" presName="rootText1" presStyleLbl="node0" presStyleIdx="0" presStyleCnt="1">
        <dgm:presLayoutVars>
          <dgm:chPref val="3"/>
        </dgm:presLayoutVars>
      </dgm:prSet>
      <dgm:spPr/>
      <dgm:t>
        <a:bodyPr/>
        <a:lstStyle/>
        <a:p>
          <a:endParaRPr lang="en-US"/>
        </a:p>
      </dgm:t>
    </dgm:pt>
    <dgm:pt modelId="{A19B3070-985F-4A9F-BDEA-5DB5439523BD}" type="pres">
      <dgm:prSet presAssocID="{1960E67E-E3D0-4735-AF23-9B7E0E3E6BCF}" presName="rootConnector1" presStyleLbl="node1" presStyleIdx="0" presStyleCnt="0"/>
      <dgm:spPr/>
      <dgm:t>
        <a:bodyPr/>
        <a:lstStyle/>
        <a:p>
          <a:endParaRPr lang="en-US"/>
        </a:p>
      </dgm:t>
    </dgm:pt>
    <dgm:pt modelId="{7566750F-A210-454B-A73D-FFCB1A7CEE05}" type="pres">
      <dgm:prSet presAssocID="{1960E67E-E3D0-4735-AF23-9B7E0E3E6BCF}" presName="hierChild2" presStyleCnt="0"/>
      <dgm:spPr/>
    </dgm:pt>
    <dgm:pt modelId="{F04DBE3C-4AE8-4326-9B76-7AD6AC51B574}" type="pres">
      <dgm:prSet presAssocID="{14D70E18-871B-41E6-91A3-3E6BC9CA2702}" presName="Name64" presStyleLbl="parChTrans1D2" presStyleIdx="0" presStyleCnt="4"/>
      <dgm:spPr/>
      <dgm:t>
        <a:bodyPr/>
        <a:lstStyle/>
        <a:p>
          <a:endParaRPr lang="en-US"/>
        </a:p>
      </dgm:t>
    </dgm:pt>
    <dgm:pt modelId="{AA137D56-384F-43E4-96AD-E6D3E756421D}" type="pres">
      <dgm:prSet presAssocID="{7AB6A046-DD19-497B-8041-674F50322A27}" presName="hierRoot2" presStyleCnt="0">
        <dgm:presLayoutVars>
          <dgm:hierBranch val="init"/>
        </dgm:presLayoutVars>
      </dgm:prSet>
      <dgm:spPr/>
    </dgm:pt>
    <dgm:pt modelId="{D6D9D085-5892-4F46-AC8B-D3828BF0E488}" type="pres">
      <dgm:prSet presAssocID="{7AB6A046-DD19-497B-8041-674F50322A27}" presName="rootComposite" presStyleCnt="0"/>
      <dgm:spPr/>
    </dgm:pt>
    <dgm:pt modelId="{7A472DFA-FD41-49AE-ABAB-32AC71A624D0}" type="pres">
      <dgm:prSet presAssocID="{7AB6A046-DD19-497B-8041-674F50322A27}" presName="rootText" presStyleLbl="node2" presStyleIdx="0" presStyleCnt="3">
        <dgm:presLayoutVars>
          <dgm:chPref val="3"/>
        </dgm:presLayoutVars>
      </dgm:prSet>
      <dgm:spPr/>
      <dgm:t>
        <a:bodyPr/>
        <a:lstStyle/>
        <a:p>
          <a:endParaRPr lang="en-US"/>
        </a:p>
      </dgm:t>
    </dgm:pt>
    <dgm:pt modelId="{76F1BF51-6D5A-4805-B343-4EF588D05024}" type="pres">
      <dgm:prSet presAssocID="{7AB6A046-DD19-497B-8041-674F50322A27}" presName="rootConnector" presStyleLbl="node2" presStyleIdx="0" presStyleCnt="3"/>
      <dgm:spPr/>
      <dgm:t>
        <a:bodyPr/>
        <a:lstStyle/>
        <a:p>
          <a:endParaRPr lang="en-US"/>
        </a:p>
      </dgm:t>
    </dgm:pt>
    <dgm:pt modelId="{584F7321-6D9B-4F1E-8EB6-E12EEC36BABD}" type="pres">
      <dgm:prSet presAssocID="{7AB6A046-DD19-497B-8041-674F50322A27}" presName="hierChild4" presStyleCnt="0"/>
      <dgm:spPr/>
    </dgm:pt>
    <dgm:pt modelId="{43E4E7BF-A721-485C-9116-F9B6496E5E6D}" type="pres">
      <dgm:prSet presAssocID="{7AB6A046-DD19-497B-8041-674F50322A27}" presName="hierChild5" presStyleCnt="0"/>
      <dgm:spPr/>
    </dgm:pt>
    <dgm:pt modelId="{9F9A3A11-0E7D-4B60-AB6C-D10FED15F91F}" type="pres">
      <dgm:prSet presAssocID="{50AEB825-0076-4444-9133-E2ECD6554EB7}" presName="Name64" presStyleLbl="parChTrans1D2" presStyleIdx="1" presStyleCnt="4"/>
      <dgm:spPr/>
      <dgm:t>
        <a:bodyPr/>
        <a:lstStyle/>
        <a:p>
          <a:endParaRPr lang="en-US"/>
        </a:p>
      </dgm:t>
    </dgm:pt>
    <dgm:pt modelId="{FC5E63C4-0C63-4440-BA7D-1A7EA58CD9DF}" type="pres">
      <dgm:prSet presAssocID="{DB102F36-1522-4996-9BA0-C568E4565897}" presName="hierRoot2" presStyleCnt="0">
        <dgm:presLayoutVars>
          <dgm:hierBranch val="init"/>
        </dgm:presLayoutVars>
      </dgm:prSet>
      <dgm:spPr/>
    </dgm:pt>
    <dgm:pt modelId="{59DF5AF8-1922-43EF-A879-9215A58A22E3}" type="pres">
      <dgm:prSet presAssocID="{DB102F36-1522-4996-9BA0-C568E4565897}" presName="rootComposite" presStyleCnt="0"/>
      <dgm:spPr/>
    </dgm:pt>
    <dgm:pt modelId="{19C80B2D-5F22-4CB4-81F8-10F6476EBAA9}" type="pres">
      <dgm:prSet presAssocID="{DB102F36-1522-4996-9BA0-C568E4565897}" presName="rootText" presStyleLbl="node2" presStyleIdx="1" presStyleCnt="3">
        <dgm:presLayoutVars>
          <dgm:chPref val="3"/>
        </dgm:presLayoutVars>
      </dgm:prSet>
      <dgm:spPr/>
      <dgm:t>
        <a:bodyPr/>
        <a:lstStyle/>
        <a:p>
          <a:endParaRPr lang="en-US"/>
        </a:p>
      </dgm:t>
    </dgm:pt>
    <dgm:pt modelId="{19F39C18-C3EA-4172-AC3D-B1879B5A3CA3}" type="pres">
      <dgm:prSet presAssocID="{DB102F36-1522-4996-9BA0-C568E4565897}" presName="rootConnector" presStyleLbl="node2" presStyleIdx="1" presStyleCnt="3"/>
      <dgm:spPr/>
      <dgm:t>
        <a:bodyPr/>
        <a:lstStyle/>
        <a:p>
          <a:endParaRPr lang="en-US"/>
        </a:p>
      </dgm:t>
    </dgm:pt>
    <dgm:pt modelId="{9480E043-7CE2-46A3-9518-B554AF54CC0A}" type="pres">
      <dgm:prSet presAssocID="{DB102F36-1522-4996-9BA0-C568E4565897}" presName="hierChild4" presStyleCnt="0"/>
      <dgm:spPr/>
    </dgm:pt>
    <dgm:pt modelId="{2ACFAEE1-0F92-49A0-BFFF-CD4140222F9B}" type="pres">
      <dgm:prSet presAssocID="{DB102F36-1522-4996-9BA0-C568E4565897}" presName="hierChild5" presStyleCnt="0"/>
      <dgm:spPr/>
    </dgm:pt>
    <dgm:pt modelId="{33B2B416-8380-4342-898A-75432F714244}" type="pres">
      <dgm:prSet presAssocID="{AFB10F45-DB17-4711-B13D-00E98C79398F}" presName="Name64" presStyleLbl="parChTrans1D2" presStyleIdx="2" presStyleCnt="4"/>
      <dgm:spPr/>
      <dgm:t>
        <a:bodyPr/>
        <a:lstStyle/>
        <a:p>
          <a:endParaRPr lang="en-US"/>
        </a:p>
      </dgm:t>
    </dgm:pt>
    <dgm:pt modelId="{BB2BF254-2BC8-4481-A25D-02BA6E150222}" type="pres">
      <dgm:prSet presAssocID="{E49A5335-7BF1-4365-9575-3FB6093CEAC1}" presName="hierRoot2" presStyleCnt="0">
        <dgm:presLayoutVars>
          <dgm:hierBranch val="init"/>
        </dgm:presLayoutVars>
      </dgm:prSet>
      <dgm:spPr/>
    </dgm:pt>
    <dgm:pt modelId="{D54858B4-2766-431F-90E5-F795F7136CEA}" type="pres">
      <dgm:prSet presAssocID="{E49A5335-7BF1-4365-9575-3FB6093CEAC1}" presName="rootComposite" presStyleCnt="0"/>
      <dgm:spPr/>
    </dgm:pt>
    <dgm:pt modelId="{C355FC48-28C2-414C-A8A8-35E7AC59A0EE}" type="pres">
      <dgm:prSet presAssocID="{E49A5335-7BF1-4365-9575-3FB6093CEAC1}" presName="rootText" presStyleLbl="node2" presStyleIdx="2" presStyleCnt="3">
        <dgm:presLayoutVars>
          <dgm:chPref val="3"/>
        </dgm:presLayoutVars>
      </dgm:prSet>
      <dgm:spPr/>
      <dgm:t>
        <a:bodyPr/>
        <a:lstStyle/>
        <a:p>
          <a:endParaRPr lang="en-US"/>
        </a:p>
      </dgm:t>
    </dgm:pt>
    <dgm:pt modelId="{D1724638-89DA-4D5C-A5EB-C81E45FC4D0C}" type="pres">
      <dgm:prSet presAssocID="{E49A5335-7BF1-4365-9575-3FB6093CEAC1}" presName="rootConnector" presStyleLbl="node2" presStyleIdx="2" presStyleCnt="3"/>
      <dgm:spPr/>
      <dgm:t>
        <a:bodyPr/>
        <a:lstStyle/>
        <a:p>
          <a:endParaRPr lang="en-US"/>
        </a:p>
      </dgm:t>
    </dgm:pt>
    <dgm:pt modelId="{83E34E80-6B24-43AD-BCDF-78A09F8FD52D}" type="pres">
      <dgm:prSet presAssocID="{E49A5335-7BF1-4365-9575-3FB6093CEAC1}" presName="hierChild4" presStyleCnt="0"/>
      <dgm:spPr/>
    </dgm:pt>
    <dgm:pt modelId="{78EF598A-FDDD-4675-8BEF-C5DF50E56DB9}" type="pres">
      <dgm:prSet presAssocID="{E49A5335-7BF1-4365-9575-3FB6093CEAC1}" presName="hierChild5" presStyleCnt="0"/>
      <dgm:spPr/>
    </dgm:pt>
    <dgm:pt modelId="{785E8289-4736-43DA-8CE7-73B690AB73CC}" type="pres">
      <dgm:prSet presAssocID="{1960E67E-E3D0-4735-AF23-9B7E0E3E6BCF}" presName="hierChild3" presStyleCnt="0"/>
      <dgm:spPr/>
    </dgm:pt>
    <dgm:pt modelId="{6455C7B8-9848-4E9F-A21D-2509AC87D90A}" type="pres">
      <dgm:prSet presAssocID="{026513E0-0A22-4135-BF91-7E11C79FDAFF}" presName="Name115" presStyleLbl="parChTrans1D2" presStyleIdx="3" presStyleCnt="4"/>
      <dgm:spPr/>
      <dgm:t>
        <a:bodyPr/>
        <a:lstStyle/>
        <a:p>
          <a:endParaRPr lang="en-US"/>
        </a:p>
      </dgm:t>
    </dgm:pt>
    <dgm:pt modelId="{D69608D6-9E19-4248-98C3-4F8AC2F45F9B}" type="pres">
      <dgm:prSet presAssocID="{2EFA6BB7-E1FA-40B2-AED7-A9AD3B31EE4A}" presName="hierRoot3" presStyleCnt="0">
        <dgm:presLayoutVars>
          <dgm:hierBranch val="init"/>
        </dgm:presLayoutVars>
      </dgm:prSet>
      <dgm:spPr/>
    </dgm:pt>
    <dgm:pt modelId="{42430043-6988-49A5-901C-134991427551}" type="pres">
      <dgm:prSet presAssocID="{2EFA6BB7-E1FA-40B2-AED7-A9AD3B31EE4A}" presName="rootComposite3" presStyleCnt="0"/>
      <dgm:spPr/>
    </dgm:pt>
    <dgm:pt modelId="{515160B4-EF2C-47B5-813D-7C84A3B852F8}" type="pres">
      <dgm:prSet presAssocID="{2EFA6BB7-E1FA-40B2-AED7-A9AD3B31EE4A}" presName="rootText3" presStyleLbl="asst1" presStyleIdx="0" presStyleCnt="1">
        <dgm:presLayoutVars>
          <dgm:chPref val="3"/>
        </dgm:presLayoutVars>
      </dgm:prSet>
      <dgm:spPr/>
      <dgm:t>
        <a:bodyPr/>
        <a:lstStyle/>
        <a:p>
          <a:endParaRPr lang="en-US"/>
        </a:p>
      </dgm:t>
    </dgm:pt>
    <dgm:pt modelId="{55027921-AE55-4440-A171-8C0ED05723E0}" type="pres">
      <dgm:prSet presAssocID="{2EFA6BB7-E1FA-40B2-AED7-A9AD3B31EE4A}" presName="rootConnector3" presStyleLbl="asst1" presStyleIdx="0" presStyleCnt="1"/>
      <dgm:spPr/>
      <dgm:t>
        <a:bodyPr/>
        <a:lstStyle/>
        <a:p>
          <a:endParaRPr lang="en-US"/>
        </a:p>
      </dgm:t>
    </dgm:pt>
    <dgm:pt modelId="{07308941-5FDB-4FE9-8922-9929D8416ECB}" type="pres">
      <dgm:prSet presAssocID="{2EFA6BB7-E1FA-40B2-AED7-A9AD3B31EE4A}" presName="hierChild6" presStyleCnt="0"/>
      <dgm:spPr/>
    </dgm:pt>
    <dgm:pt modelId="{6CEE533D-A890-4625-8228-82E33BACC71F}" type="pres">
      <dgm:prSet presAssocID="{2EFA6BB7-E1FA-40B2-AED7-A9AD3B31EE4A}" presName="hierChild7" presStyleCnt="0"/>
      <dgm:spPr/>
    </dgm:pt>
  </dgm:ptLst>
  <dgm:cxnLst>
    <dgm:cxn modelId="{9E307D9D-169F-4476-8175-9F355AAF656B}" type="presOf" srcId="{50AEB825-0076-4444-9133-E2ECD6554EB7}" destId="{9F9A3A11-0E7D-4B60-AB6C-D10FED15F91F}" srcOrd="0" destOrd="0" presId="urn:microsoft.com/office/officeart/2009/3/layout/HorizontalOrganizationChart"/>
    <dgm:cxn modelId="{B9A871FA-56AB-4F8C-A3C1-13CA171CD05F}" type="presOf" srcId="{2EFA6BB7-E1FA-40B2-AED7-A9AD3B31EE4A}" destId="{55027921-AE55-4440-A171-8C0ED05723E0}" srcOrd="1" destOrd="0" presId="urn:microsoft.com/office/officeart/2009/3/layout/HorizontalOrganizationChart"/>
    <dgm:cxn modelId="{A8759D89-1F09-44B8-B1CA-19E9C293D675}" srcId="{56528A53-1813-43E1-81AE-3267403CCBF8}" destId="{1960E67E-E3D0-4735-AF23-9B7E0E3E6BCF}" srcOrd="0" destOrd="0" parTransId="{D1F82413-E8FE-4059-B647-8D8A30F33752}" sibTransId="{3A28D2B4-4F61-4F5B-86D0-774567ABDFD4}"/>
    <dgm:cxn modelId="{F9508118-25E1-4C7D-92FC-71FA19EA330B}" type="presOf" srcId="{E49A5335-7BF1-4365-9575-3FB6093CEAC1}" destId="{D1724638-89DA-4D5C-A5EB-C81E45FC4D0C}" srcOrd="1" destOrd="0" presId="urn:microsoft.com/office/officeart/2009/3/layout/HorizontalOrganizationChart"/>
    <dgm:cxn modelId="{DCC9B94B-8DED-410E-A0BB-32EB123406F1}" type="presOf" srcId="{14D70E18-871B-41E6-91A3-3E6BC9CA2702}" destId="{F04DBE3C-4AE8-4326-9B76-7AD6AC51B574}" srcOrd="0" destOrd="0" presId="urn:microsoft.com/office/officeart/2009/3/layout/HorizontalOrganizationChart"/>
    <dgm:cxn modelId="{69E58211-CC27-4226-82A0-45CD57C32210}" srcId="{1960E67E-E3D0-4735-AF23-9B7E0E3E6BCF}" destId="{E49A5335-7BF1-4365-9575-3FB6093CEAC1}" srcOrd="3" destOrd="0" parTransId="{AFB10F45-DB17-4711-B13D-00E98C79398F}" sibTransId="{36C73DA3-FE0E-47A7-838C-3DE846945F08}"/>
    <dgm:cxn modelId="{F3083993-69D0-437C-A0DC-5DE4775505C0}" type="presOf" srcId="{56528A53-1813-43E1-81AE-3267403CCBF8}" destId="{312F4C7D-B148-42E3-81E3-E19A67C53841}" srcOrd="0" destOrd="0" presId="urn:microsoft.com/office/officeart/2009/3/layout/HorizontalOrganizationChart"/>
    <dgm:cxn modelId="{19B61764-C847-4F0C-95A9-8F498496743E}" type="presOf" srcId="{1960E67E-E3D0-4735-AF23-9B7E0E3E6BCF}" destId="{70A29BD6-0A7D-40A0-846E-3A2446157164}" srcOrd="0" destOrd="0" presId="urn:microsoft.com/office/officeart/2009/3/layout/HorizontalOrganizationChart"/>
    <dgm:cxn modelId="{76132587-9F36-4A09-92B8-DD38F010DC9B}" type="presOf" srcId="{026513E0-0A22-4135-BF91-7E11C79FDAFF}" destId="{6455C7B8-9848-4E9F-A21D-2509AC87D90A}" srcOrd="0" destOrd="0" presId="urn:microsoft.com/office/officeart/2009/3/layout/HorizontalOrganizationChart"/>
    <dgm:cxn modelId="{F837550B-0495-4C30-9AC8-60872AE6FCF2}" type="presOf" srcId="{E49A5335-7BF1-4365-9575-3FB6093CEAC1}" destId="{C355FC48-28C2-414C-A8A8-35E7AC59A0EE}" srcOrd="0" destOrd="0" presId="urn:microsoft.com/office/officeart/2009/3/layout/HorizontalOrganizationChart"/>
    <dgm:cxn modelId="{D50F4C3F-1A5C-4642-9853-837721786BD2}" type="presOf" srcId="{2EFA6BB7-E1FA-40B2-AED7-A9AD3B31EE4A}" destId="{515160B4-EF2C-47B5-813D-7C84A3B852F8}" srcOrd="0" destOrd="0" presId="urn:microsoft.com/office/officeart/2009/3/layout/HorizontalOrganizationChart"/>
    <dgm:cxn modelId="{85CF53D5-6284-40DE-9560-01447467E2EB}" type="presOf" srcId="{7AB6A046-DD19-497B-8041-674F50322A27}" destId="{7A472DFA-FD41-49AE-ABAB-32AC71A624D0}" srcOrd="0" destOrd="0" presId="urn:microsoft.com/office/officeart/2009/3/layout/HorizontalOrganizationChart"/>
    <dgm:cxn modelId="{3B05EC1C-853D-4A56-BC60-060B74EE68DE}" type="presOf" srcId="{7AB6A046-DD19-497B-8041-674F50322A27}" destId="{76F1BF51-6D5A-4805-B343-4EF588D05024}" srcOrd="1" destOrd="0" presId="urn:microsoft.com/office/officeart/2009/3/layout/HorizontalOrganizationChart"/>
    <dgm:cxn modelId="{DDF5C21B-E423-478B-92CC-7CA39294A678}" type="presOf" srcId="{1960E67E-E3D0-4735-AF23-9B7E0E3E6BCF}" destId="{A19B3070-985F-4A9F-BDEA-5DB5439523BD}" srcOrd="1" destOrd="0" presId="urn:microsoft.com/office/officeart/2009/3/layout/HorizontalOrganizationChart"/>
    <dgm:cxn modelId="{1A003E90-8C78-4877-A000-A1816EAED179}" type="presOf" srcId="{DB102F36-1522-4996-9BA0-C568E4565897}" destId="{19C80B2D-5F22-4CB4-81F8-10F6476EBAA9}" srcOrd="0" destOrd="0" presId="urn:microsoft.com/office/officeart/2009/3/layout/HorizontalOrganizationChart"/>
    <dgm:cxn modelId="{45522CA7-4CA7-47E3-B4F3-B690E6C09393}" type="presOf" srcId="{DB102F36-1522-4996-9BA0-C568E4565897}" destId="{19F39C18-C3EA-4172-AC3D-B1879B5A3CA3}" srcOrd="1" destOrd="0" presId="urn:microsoft.com/office/officeart/2009/3/layout/HorizontalOrganizationChart"/>
    <dgm:cxn modelId="{16A7E8F1-A652-479C-A32D-7DFA4F1A3ADC}" srcId="{1960E67E-E3D0-4735-AF23-9B7E0E3E6BCF}" destId="{DB102F36-1522-4996-9BA0-C568E4565897}" srcOrd="2" destOrd="0" parTransId="{50AEB825-0076-4444-9133-E2ECD6554EB7}" sibTransId="{D8A5F5A2-3932-41B3-AA42-F55B0F5C8D6D}"/>
    <dgm:cxn modelId="{3CA9FC0C-5EE4-473C-A9B3-6C89349841DD}" srcId="{1960E67E-E3D0-4735-AF23-9B7E0E3E6BCF}" destId="{2EFA6BB7-E1FA-40B2-AED7-A9AD3B31EE4A}" srcOrd="0" destOrd="0" parTransId="{026513E0-0A22-4135-BF91-7E11C79FDAFF}" sibTransId="{892B7251-E180-414D-89AE-C2C0155F8B5E}"/>
    <dgm:cxn modelId="{D74CF9A4-9C60-4DD4-9B44-43D63DBB488F}" type="presOf" srcId="{AFB10F45-DB17-4711-B13D-00E98C79398F}" destId="{33B2B416-8380-4342-898A-75432F714244}" srcOrd="0" destOrd="0" presId="urn:microsoft.com/office/officeart/2009/3/layout/HorizontalOrganizationChart"/>
    <dgm:cxn modelId="{67F58923-D613-4276-903B-10650C91225A}" srcId="{1960E67E-E3D0-4735-AF23-9B7E0E3E6BCF}" destId="{7AB6A046-DD19-497B-8041-674F50322A27}" srcOrd="1" destOrd="0" parTransId="{14D70E18-871B-41E6-91A3-3E6BC9CA2702}" sibTransId="{B1CB274E-C75F-47EB-B453-E0EE6BF8E7E5}"/>
    <dgm:cxn modelId="{5B39A749-06CF-4075-96B9-9E396152BFDA}" type="presParOf" srcId="{312F4C7D-B148-42E3-81E3-E19A67C53841}" destId="{978BEECF-4BDB-4046-B84B-D5EC61CE09D3}" srcOrd="0" destOrd="0" presId="urn:microsoft.com/office/officeart/2009/3/layout/HorizontalOrganizationChart"/>
    <dgm:cxn modelId="{2652873F-2A0C-49F0-99D6-A57C0E4073CE}" type="presParOf" srcId="{978BEECF-4BDB-4046-B84B-D5EC61CE09D3}" destId="{0D2A808B-2597-48D1-BD14-AEA95E830E78}" srcOrd="0" destOrd="0" presId="urn:microsoft.com/office/officeart/2009/3/layout/HorizontalOrganizationChart"/>
    <dgm:cxn modelId="{54B28C8A-359D-4E40-BDE0-F9706CA3E453}" type="presParOf" srcId="{0D2A808B-2597-48D1-BD14-AEA95E830E78}" destId="{70A29BD6-0A7D-40A0-846E-3A2446157164}" srcOrd="0" destOrd="0" presId="urn:microsoft.com/office/officeart/2009/3/layout/HorizontalOrganizationChart"/>
    <dgm:cxn modelId="{25DB5CDD-546A-469C-B51C-13E2B1B0FF83}" type="presParOf" srcId="{0D2A808B-2597-48D1-BD14-AEA95E830E78}" destId="{A19B3070-985F-4A9F-BDEA-5DB5439523BD}" srcOrd="1" destOrd="0" presId="urn:microsoft.com/office/officeart/2009/3/layout/HorizontalOrganizationChart"/>
    <dgm:cxn modelId="{F2D159C7-C510-4EE7-8B84-2B9FFBB3BF57}" type="presParOf" srcId="{978BEECF-4BDB-4046-B84B-D5EC61CE09D3}" destId="{7566750F-A210-454B-A73D-FFCB1A7CEE05}" srcOrd="1" destOrd="0" presId="urn:microsoft.com/office/officeart/2009/3/layout/HorizontalOrganizationChart"/>
    <dgm:cxn modelId="{855DE374-B01B-4B42-9B52-81B7A2848978}" type="presParOf" srcId="{7566750F-A210-454B-A73D-FFCB1A7CEE05}" destId="{F04DBE3C-4AE8-4326-9B76-7AD6AC51B574}" srcOrd="0" destOrd="0" presId="urn:microsoft.com/office/officeart/2009/3/layout/HorizontalOrganizationChart"/>
    <dgm:cxn modelId="{765FCB04-E178-4A76-9742-408022549181}" type="presParOf" srcId="{7566750F-A210-454B-A73D-FFCB1A7CEE05}" destId="{AA137D56-384F-43E4-96AD-E6D3E756421D}" srcOrd="1" destOrd="0" presId="urn:microsoft.com/office/officeart/2009/3/layout/HorizontalOrganizationChart"/>
    <dgm:cxn modelId="{2BBC0BCB-ACB5-4533-95B9-A3B7B3166A1D}" type="presParOf" srcId="{AA137D56-384F-43E4-96AD-E6D3E756421D}" destId="{D6D9D085-5892-4F46-AC8B-D3828BF0E488}" srcOrd="0" destOrd="0" presId="urn:microsoft.com/office/officeart/2009/3/layout/HorizontalOrganizationChart"/>
    <dgm:cxn modelId="{1C3664FF-A1B8-463A-98CD-2EC479D74347}" type="presParOf" srcId="{D6D9D085-5892-4F46-AC8B-D3828BF0E488}" destId="{7A472DFA-FD41-49AE-ABAB-32AC71A624D0}" srcOrd="0" destOrd="0" presId="urn:microsoft.com/office/officeart/2009/3/layout/HorizontalOrganizationChart"/>
    <dgm:cxn modelId="{16276EB4-406F-44D1-956A-A9652A9DAA35}" type="presParOf" srcId="{D6D9D085-5892-4F46-AC8B-D3828BF0E488}" destId="{76F1BF51-6D5A-4805-B343-4EF588D05024}" srcOrd="1" destOrd="0" presId="urn:microsoft.com/office/officeart/2009/3/layout/HorizontalOrganizationChart"/>
    <dgm:cxn modelId="{FA622C23-B96C-4F33-8BF5-E8C488258E8B}" type="presParOf" srcId="{AA137D56-384F-43E4-96AD-E6D3E756421D}" destId="{584F7321-6D9B-4F1E-8EB6-E12EEC36BABD}" srcOrd="1" destOrd="0" presId="urn:microsoft.com/office/officeart/2009/3/layout/HorizontalOrganizationChart"/>
    <dgm:cxn modelId="{EC112956-DC35-4451-BEBC-E9F6B93464D6}" type="presParOf" srcId="{AA137D56-384F-43E4-96AD-E6D3E756421D}" destId="{43E4E7BF-A721-485C-9116-F9B6496E5E6D}" srcOrd="2" destOrd="0" presId="urn:microsoft.com/office/officeart/2009/3/layout/HorizontalOrganizationChart"/>
    <dgm:cxn modelId="{91CFFD20-E3BF-4033-965B-3263B3F83952}" type="presParOf" srcId="{7566750F-A210-454B-A73D-FFCB1A7CEE05}" destId="{9F9A3A11-0E7D-4B60-AB6C-D10FED15F91F}" srcOrd="2" destOrd="0" presId="urn:microsoft.com/office/officeart/2009/3/layout/HorizontalOrganizationChart"/>
    <dgm:cxn modelId="{521FE68F-74A6-45A3-A813-49F6C55796CC}" type="presParOf" srcId="{7566750F-A210-454B-A73D-FFCB1A7CEE05}" destId="{FC5E63C4-0C63-4440-BA7D-1A7EA58CD9DF}" srcOrd="3" destOrd="0" presId="urn:microsoft.com/office/officeart/2009/3/layout/HorizontalOrganizationChart"/>
    <dgm:cxn modelId="{D5B5B443-FA0E-451E-AFE6-F162CAB27481}" type="presParOf" srcId="{FC5E63C4-0C63-4440-BA7D-1A7EA58CD9DF}" destId="{59DF5AF8-1922-43EF-A879-9215A58A22E3}" srcOrd="0" destOrd="0" presId="urn:microsoft.com/office/officeart/2009/3/layout/HorizontalOrganizationChart"/>
    <dgm:cxn modelId="{F20CEE2C-CD7D-4FDD-B676-69EDCC48E91E}" type="presParOf" srcId="{59DF5AF8-1922-43EF-A879-9215A58A22E3}" destId="{19C80B2D-5F22-4CB4-81F8-10F6476EBAA9}" srcOrd="0" destOrd="0" presId="urn:microsoft.com/office/officeart/2009/3/layout/HorizontalOrganizationChart"/>
    <dgm:cxn modelId="{C06E4A52-A446-4405-9723-36D5888F38BA}" type="presParOf" srcId="{59DF5AF8-1922-43EF-A879-9215A58A22E3}" destId="{19F39C18-C3EA-4172-AC3D-B1879B5A3CA3}" srcOrd="1" destOrd="0" presId="urn:microsoft.com/office/officeart/2009/3/layout/HorizontalOrganizationChart"/>
    <dgm:cxn modelId="{F0C0CCBD-5EA0-421E-A32A-5EC3A184FA08}" type="presParOf" srcId="{FC5E63C4-0C63-4440-BA7D-1A7EA58CD9DF}" destId="{9480E043-7CE2-46A3-9518-B554AF54CC0A}" srcOrd="1" destOrd="0" presId="urn:microsoft.com/office/officeart/2009/3/layout/HorizontalOrganizationChart"/>
    <dgm:cxn modelId="{EB23FED6-F2EF-4661-9960-55585F045453}" type="presParOf" srcId="{FC5E63C4-0C63-4440-BA7D-1A7EA58CD9DF}" destId="{2ACFAEE1-0F92-49A0-BFFF-CD4140222F9B}" srcOrd="2" destOrd="0" presId="urn:microsoft.com/office/officeart/2009/3/layout/HorizontalOrganizationChart"/>
    <dgm:cxn modelId="{718220E5-83C1-4F3E-9DB3-4A0260529B55}" type="presParOf" srcId="{7566750F-A210-454B-A73D-FFCB1A7CEE05}" destId="{33B2B416-8380-4342-898A-75432F714244}" srcOrd="4" destOrd="0" presId="urn:microsoft.com/office/officeart/2009/3/layout/HorizontalOrganizationChart"/>
    <dgm:cxn modelId="{9640AD09-AE22-4D56-8450-AA3B02B9F98C}" type="presParOf" srcId="{7566750F-A210-454B-A73D-FFCB1A7CEE05}" destId="{BB2BF254-2BC8-4481-A25D-02BA6E150222}" srcOrd="5" destOrd="0" presId="urn:microsoft.com/office/officeart/2009/3/layout/HorizontalOrganizationChart"/>
    <dgm:cxn modelId="{7F38EF2E-45CC-456A-8CA8-253837516FCD}" type="presParOf" srcId="{BB2BF254-2BC8-4481-A25D-02BA6E150222}" destId="{D54858B4-2766-431F-90E5-F795F7136CEA}" srcOrd="0" destOrd="0" presId="urn:microsoft.com/office/officeart/2009/3/layout/HorizontalOrganizationChart"/>
    <dgm:cxn modelId="{BD6C2D27-99DE-474C-9510-1067C58F4452}" type="presParOf" srcId="{D54858B4-2766-431F-90E5-F795F7136CEA}" destId="{C355FC48-28C2-414C-A8A8-35E7AC59A0EE}" srcOrd="0" destOrd="0" presId="urn:microsoft.com/office/officeart/2009/3/layout/HorizontalOrganizationChart"/>
    <dgm:cxn modelId="{160597AC-8A36-4C94-8766-28986D545194}" type="presParOf" srcId="{D54858B4-2766-431F-90E5-F795F7136CEA}" destId="{D1724638-89DA-4D5C-A5EB-C81E45FC4D0C}" srcOrd="1" destOrd="0" presId="urn:microsoft.com/office/officeart/2009/3/layout/HorizontalOrganizationChart"/>
    <dgm:cxn modelId="{FCAD472C-D24A-4527-A76F-C2E7EB53BACC}" type="presParOf" srcId="{BB2BF254-2BC8-4481-A25D-02BA6E150222}" destId="{83E34E80-6B24-43AD-BCDF-78A09F8FD52D}" srcOrd="1" destOrd="0" presId="urn:microsoft.com/office/officeart/2009/3/layout/HorizontalOrganizationChart"/>
    <dgm:cxn modelId="{1A26A1D0-8616-43FB-B3C8-A0960A599BDC}" type="presParOf" srcId="{BB2BF254-2BC8-4481-A25D-02BA6E150222}" destId="{78EF598A-FDDD-4675-8BEF-C5DF50E56DB9}" srcOrd="2" destOrd="0" presId="urn:microsoft.com/office/officeart/2009/3/layout/HorizontalOrganizationChart"/>
    <dgm:cxn modelId="{7BEA6AC6-3984-494C-AB34-1EB4092CB99D}" type="presParOf" srcId="{978BEECF-4BDB-4046-B84B-D5EC61CE09D3}" destId="{785E8289-4736-43DA-8CE7-73B690AB73CC}" srcOrd="2" destOrd="0" presId="urn:microsoft.com/office/officeart/2009/3/layout/HorizontalOrganizationChart"/>
    <dgm:cxn modelId="{B6A789E3-D710-466E-91CE-B9A4CD562B32}" type="presParOf" srcId="{785E8289-4736-43DA-8CE7-73B690AB73CC}" destId="{6455C7B8-9848-4E9F-A21D-2509AC87D90A}" srcOrd="0" destOrd="0" presId="urn:microsoft.com/office/officeart/2009/3/layout/HorizontalOrganizationChart"/>
    <dgm:cxn modelId="{BA43DE73-EB02-409D-9215-35FB70E37299}" type="presParOf" srcId="{785E8289-4736-43DA-8CE7-73B690AB73CC}" destId="{D69608D6-9E19-4248-98C3-4F8AC2F45F9B}" srcOrd="1" destOrd="0" presId="urn:microsoft.com/office/officeart/2009/3/layout/HorizontalOrganizationChart"/>
    <dgm:cxn modelId="{9D8D94B0-1020-4616-9B66-F1028041A824}" type="presParOf" srcId="{D69608D6-9E19-4248-98C3-4F8AC2F45F9B}" destId="{42430043-6988-49A5-901C-134991427551}" srcOrd="0" destOrd="0" presId="urn:microsoft.com/office/officeart/2009/3/layout/HorizontalOrganizationChart"/>
    <dgm:cxn modelId="{3B3E6AE3-392F-493C-BA65-3F10ADFC49B2}" type="presParOf" srcId="{42430043-6988-49A5-901C-134991427551}" destId="{515160B4-EF2C-47B5-813D-7C84A3B852F8}" srcOrd="0" destOrd="0" presId="urn:microsoft.com/office/officeart/2009/3/layout/HorizontalOrganizationChart"/>
    <dgm:cxn modelId="{25B13C1C-DD19-4022-9B02-D86066043E1C}" type="presParOf" srcId="{42430043-6988-49A5-901C-134991427551}" destId="{55027921-AE55-4440-A171-8C0ED05723E0}" srcOrd="1" destOrd="0" presId="urn:microsoft.com/office/officeart/2009/3/layout/HorizontalOrganizationChart"/>
    <dgm:cxn modelId="{E587DCE9-4036-4391-A43D-5B4C05D7FA79}" type="presParOf" srcId="{D69608D6-9E19-4248-98C3-4F8AC2F45F9B}" destId="{07308941-5FDB-4FE9-8922-9929D8416ECB}" srcOrd="1" destOrd="0" presId="urn:microsoft.com/office/officeart/2009/3/layout/HorizontalOrganizationChart"/>
    <dgm:cxn modelId="{0B7A9D6D-93A2-443A-A3B7-D66054DE8451}" type="presParOf" srcId="{D69608D6-9E19-4248-98C3-4F8AC2F45F9B}" destId="{6CEE533D-A890-4625-8228-82E33BACC71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504B0-D166-4EFB-9FA4-A97F5FB82D18}"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35C78-53BF-4D29-A235-3DDB2614DCB1}" type="slidenum">
              <a:rPr lang="en-US" smtClean="0"/>
              <a:t>‹#›</a:t>
            </a:fld>
            <a:endParaRPr lang="en-US"/>
          </a:p>
        </p:txBody>
      </p:sp>
    </p:spTree>
    <p:extLst>
      <p:ext uri="{BB962C8B-B14F-4D97-AF65-F5344CB8AC3E}">
        <p14:creationId xmlns:p14="http://schemas.microsoft.com/office/powerpoint/2010/main" val="293629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35C78-53BF-4D29-A235-3DDB2614DCB1}" type="slidenum">
              <a:rPr lang="en-US" smtClean="0"/>
              <a:t>16</a:t>
            </a:fld>
            <a:endParaRPr lang="en-US"/>
          </a:p>
        </p:txBody>
      </p:sp>
    </p:spTree>
    <p:extLst>
      <p:ext uri="{BB962C8B-B14F-4D97-AF65-F5344CB8AC3E}">
        <p14:creationId xmlns:p14="http://schemas.microsoft.com/office/powerpoint/2010/main" val="64432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8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78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879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23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276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556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0818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55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7872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0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540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71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229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439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1976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5/1/2017</a:t>
            </a:fld>
            <a:endParaRPr lang="en-US" dirty="0"/>
          </a:p>
        </p:txBody>
      </p:sp>
    </p:spTree>
    <p:extLst>
      <p:ext uri="{BB962C8B-B14F-4D97-AF65-F5344CB8AC3E}">
        <p14:creationId xmlns:p14="http://schemas.microsoft.com/office/powerpoint/2010/main" val="248373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3095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7000">
              <a:srgbClr val="E5F4C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249" y="228602"/>
            <a:ext cx="5486401" cy="2106688"/>
          </a:xfrm>
          <a:prstGeom prst="rect">
            <a:avLst/>
          </a:prstGeom>
        </p:spPr>
      </p:pic>
      <p:pic>
        <p:nvPicPr>
          <p:cNvPr id="5" name="Picture 4"/>
          <p:cNvPicPr>
            <a:picLocks noChangeAspect="1"/>
          </p:cNvPicPr>
          <p:nvPr/>
        </p:nvPicPr>
        <p:blipFill>
          <a:blip r:embed="rId3"/>
          <a:stretch>
            <a:fillRect/>
          </a:stretch>
        </p:blipFill>
        <p:spPr>
          <a:xfrm>
            <a:off x="1773540" y="2750152"/>
            <a:ext cx="7431214" cy="2807686"/>
          </a:xfrm>
          <a:prstGeom prst="rect">
            <a:avLst/>
          </a:prstGeom>
        </p:spPr>
      </p:pic>
      <p:pic>
        <p:nvPicPr>
          <p:cNvPr id="6" name="Picture 5"/>
          <p:cNvPicPr>
            <a:picLocks noChangeAspect="1"/>
          </p:cNvPicPr>
          <p:nvPr/>
        </p:nvPicPr>
        <p:blipFill>
          <a:blip r:embed="rId4"/>
          <a:stretch>
            <a:fillRect/>
          </a:stretch>
        </p:blipFill>
        <p:spPr>
          <a:xfrm>
            <a:off x="444043" y="5853039"/>
            <a:ext cx="8760711" cy="853514"/>
          </a:xfrm>
          <a:prstGeom prst="rect">
            <a:avLst/>
          </a:prstGeom>
        </p:spPr>
      </p:pic>
    </p:spTree>
    <p:extLst>
      <p:ext uri="{BB962C8B-B14F-4D97-AF65-F5344CB8AC3E}">
        <p14:creationId xmlns:p14="http://schemas.microsoft.com/office/powerpoint/2010/main" val="132930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3111"/>
          </a:xfrm>
        </p:spPr>
        <p:txBody>
          <a:bodyPr/>
          <a:lstStyle/>
          <a:p>
            <a:r>
              <a:rPr lang="en-US" dirty="0" smtClean="0"/>
              <a:t>Research (Society)</a:t>
            </a:r>
            <a:endParaRPr lang="en-US" dirty="0"/>
          </a:p>
        </p:txBody>
      </p:sp>
      <p:sp>
        <p:nvSpPr>
          <p:cNvPr id="3" name="Content Placeholder 2"/>
          <p:cNvSpPr>
            <a:spLocks noGrp="1"/>
          </p:cNvSpPr>
          <p:nvPr>
            <p:ph idx="1"/>
          </p:nvPr>
        </p:nvSpPr>
        <p:spPr>
          <a:xfrm>
            <a:off x="677334" y="1749779"/>
            <a:ext cx="8596668" cy="4291584"/>
          </a:xfrm>
        </p:spPr>
        <p:txBody>
          <a:bodyPr>
            <a:normAutofit/>
          </a:bodyPr>
          <a:lstStyle/>
          <a:p>
            <a:r>
              <a:rPr lang="en-US" dirty="0" smtClean="0"/>
              <a:t>Equity (power, hegemony) </a:t>
            </a:r>
          </a:p>
          <a:p>
            <a:r>
              <a:rPr lang="en-US" dirty="0" smtClean="0"/>
              <a:t>Social Justice </a:t>
            </a:r>
          </a:p>
          <a:p>
            <a:r>
              <a:rPr lang="en-US" dirty="0" smtClean="0"/>
              <a:t>Benevolent Citizenry</a:t>
            </a:r>
          </a:p>
          <a:p>
            <a:r>
              <a:rPr lang="en-US" dirty="0" smtClean="0"/>
              <a:t>Altruistic, socially conscious society</a:t>
            </a:r>
          </a:p>
          <a:p>
            <a:endParaRPr lang="en-US" dirty="0"/>
          </a:p>
          <a:p>
            <a:r>
              <a:rPr lang="en-US" dirty="0" smtClean="0"/>
              <a:t>Promoting </a:t>
            </a:r>
            <a:r>
              <a:rPr lang="en-US" dirty="0"/>
              <a:t>social </a:t>
            </a:r>
            <a:r>
              <a:rPr lang="en-US" dirty="0" smtClean="0"/>
              <a:t>justice and equity in the workforce requires </a:t>
            </a:r>
            <a:r>
              <a:rPr lang="en-US" dirty="0"/>
              <a:t>a social and ecological perspective (</a:t>
            </a:r>
            <a:r>
              <a:rPr lang="en-US" dirty="0" err="1"/>
              <a:t>Prilleltensky</a:t>
            </a:r>
            <a:r>
              <a:rPr lang="en-US" dirty="0"/>
              <a:t> &amp; </a:t>
            </a:r>
            <a:r>
              <a:rPr lang="en-US" dirty="0" err="1"/>
              <a:t>Prilleltensky</a:t>
            </a:r>
            <a:r>
              <a:rPr lang="en-US" dirty="0"/>
              <a:t>, 2007). </a:t>
            </a:r>
          </a:p>
        </p:txBody>
      </p:sp>
    </p:spTree>
    <p:extLst>
      <p:ext uri="{BB962C8B-B14F-4D97-AF65-F5344CB8AC3E}">
        <p14:creationId xmlns:p14="http://schemas.microsoft.com/office/powerpoint/2010/main" val="195474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6978"/>
          </a:xfrm>
        </p:spPr>
        <p:txBody>
          <a:bodyPr/>
          <a:lstStyle/>
          <a:p>
            <a:r>
              <a:rPr lang="en-US" dirty="0" smtClean="0"/>
              <a:t>Research (Organization)</a:t>
            </a:r>
            <a:endParaRPr lang="en-US" dirty="0"/>
          </a:p>
        </p:txBody>
      </p:sp>
      <p:sp>
        <p:nvSpPr>
          <p:cNvPr id="3" name="Content Placeholder 2"/>
          <p:cNvSpPr>
            <a:spLocks noGrp="1"/>
          </p:cNvSpPr>
          <p:nvPr>
            <p:ph idx="1"/>
          </p:nvPr>
        </p:nvSpPr>
        <p:spPr>
          <a:xfrm>
            <a:off x="677334" y="1799345"/>
            <a:ext cx="8596668" cy="3880773"/>
          </a:xfrm>
        </p:spPr>
        <p:txBody>
          <a:bodyPr/>
          <a:lstStyle/>
          <a:p>
            <a:r>
              <a:rPr lang="en-US" dirty="0" smtClean="0"/>
              <a:t>Economic Outcomes; </a:t>
            </a:r>
            <a:r>
              <a:rPr lang="en-US" dirty="0"/>
              <a:t>increased employee retention and decreased turn-over</a:t>
            </a:r>
            <a:r>
              <a:rPr lang="en-US" dirty="0" smtClean="0"/>
              <a:t>;</a:t>
            </a:r>
          </a:p>
          <a:p>
            <a:r>
              <a:rPr lang="en-US" dirty="0"/>
              <a:t>Values/Mission (walk the talk)</a:t>
            </a:r>
          </a:p>
          <a:p>
            <a:r>
              <a:rPr lang="en-US" dirty="0"/>
              <a:t>Diversity </a:t>
            </a:r>
            <a:r>
              <a:rPr lang="en-US" dirty="0" smtClean="0"/>
              <a:t>Initiatives</a:t>
            </a:r>
            <a:endParaRPr lang="en-US" dirty="0"/>
          </a:p>
          <a:p>
            <a:pPr marL="0" indent="0">
              <a:buNone/>
            </a:pPr>
            <a:r>
              <a:rPr lang="en-US" dirty="0" smtClean="0"/>
              <a:t> </a:t>
            </a:r>
          </a:p>
          <a:p>
            <a:pPr marL="0" indent="0">
              <a:buNone/>
            </a:pPr>
            <a:r>
              <a:rPr lang="en-US" dirty="0" err="1"/>
              <a:t>Kistler</a:t>
            </a:r>
            <a:r>
              <a:rPr lang="en-US" dirty="0"/>
              <a:t>, L. H., &amp; McDonough, C. C. (1975). Paid Maternity </a:t>
            </a:r>
            <a:r>
              <a:rPr lang="en-US" dirty="0" smtClean="0"/>
              <a:t>Leave: Benefits </a:t>
            </a:r>
            <a:r>
              <a:rPr lang="en-US" dirty="0"/>
              <a:t>May Justify the Cost. </a:t>
            </a:r>
            <a:r>
              <a:rPr lang="en-US" i="1" dirty="0"/>
              <a:t>Labor Law Journal</a:t>
            </a:r>
            <a:r>
              <a:rPr lang="en-US" dirty="0"/>
              <a:t>, </a:t>
            </a:r>
            <a:r>
              <a:rPr lang="en-US" i="1" dirty="0"/>
              <a:t>26</a:t>
            </a:r>
            <a:r>
              <a:rPr lang="en-US" dirty="0"/>
              <a:t>(12), 782-794</a:t>
            </a:r>
            <a:r>
              <a:rPr lang="en-US" dirty="0" smtClean="0"/>
              <a:t>.</a:t>
            </a:r>
          </a:p>
          <a:p>
            <a:pPr marL="0" indent="0">
              <a:buNone/>
            </a:pPr>
            <a:r>
              <a:rPr lang="en-US" dirty="0"/>
              <a:t>Dahl, G. B., </a:t>
            </a:r>
            <a:r>
              <a:rPr lang="en-US" dirty="0" err="1"/>
              <a:t>Løken</a:t>
            </a:r>
            <a:r>
              <a:rPr lang="en-US" dirty="0"/>
              <a:t>, K. V., </a:t>
            </a:r>
            <a:r>
              <a:rPr lang="en-US" dirty="0" err="1"/>
              <a:t>Mogstad</a:t>
            </a:r>
            <a:r>
              <a:rPr lang="en-US" dirty="0"/>
              <a:t>, M., &amp; </a:t>
            </a:r>
            <a:r>
              <a:rPr lang="en-US" dirty="0" err="1"/>
              <a:t>Vea</a:t>
            </a:r>
            <a:r>
              <a:rPr lang="en-US" dirty="0"/>
              <a:t> </a:t>
            </a:r>
            <a:r>
              <a:rPr lang="en-US" dirty="0" err="1"/>
              <a:t>Salvanes</a:t>
            </a:r>
            <a:r>
              <a:rPr lang="en-US" dirty="0"/>
              <a:t>, K. (2016). </a:t>
            </a:r>
            <a:r>
              <a:rPr lang="en-US" dirty="0" smtClean="0"/>
              <a:t>What is the case for paid maternity leave? </a:t>
            </a:r>
            <a:r>
              <a:rPr lang="en-US" i="1" dirty="0" smtClean="0"/>
              <a:t>Review </a:t>
            </a:r>
            <a:r>
              <a:rPr lang="en-US" i="1" dirty="0"/>
              <a:t>Of Economics &amp; Statistics</a:t>
            </a:r>
            <a:r>
              <a:rPr lang="en-US" dirty="0"/>
              <a:t>, </a:t>
            </a:r>
            <a:r>
              <a:rPr lang="en-US" i="1" dirty="0"/>
              <a:t>98</a:t>
            </a:r>
            <a:r>
              <a:rPr lang="en-US" dirty="0"/>
              <a:t>(4), 655-670. doi:10.1162/REST_a_00602</a:t>
            </a:r>
          </a:p>
          <a:p>
            <a:endParaRPr lang="en-US" dirty="0"/>
          </a:p>
          <a:p>
            <a:endParaRPr lang="en-US" dirty="0" smtClean="0"/>
          </a:p>
        </p:txBody>
      </p:sp>
    </p:spTree>
    <p:extLst>
      <p:ext uri="{BB962C8B-B14F-4D97-AF65-F5344CB8AC3E}">
        <p14:creationId xmlns:p14="http://schemas.microsoft.com/office/powerpoint/2010/main" val="291011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(Individual/worker)</a:t>
            </a:r>
            <a:endParaRPr lang="en-US" dirty="0"/>
          </a:p>
        </p:txBody>
      </p:sp>
      <p:sp>
        <p:nvSpPr>
          <p:cNvPr id="3" name="Content Placeholder 2"/>
          <p:cNvSpPr>
            <a:spLocks noGrp="1"/>
          </p:cNvSpPr>
          <p:nvPr>
            <p:ph idx="1"/>
          </p:nvPr>
        </p:nvSpPr>
        <p:spPr>
          <a:xfrm>
            <a:off x="575734" y="1727201"/>
            <a:ext cx="10035822" cy="4686695"/>
          </a:xfrm>
        </p:spPr>
        <p:txBody>
          <a:bodyPr>
            <a:normAutofit fontScale="77500" lnSpcReduction="20000"/>
          </a:bodyPr>
          <a:lstStyle/>
          <a:p>
            <a:r>
              <a:rPr lang="en-US" sz="2300" dirty="0" smtClean="0"/>
              <a:t>Monetary</a:t>
            </a:r>
          </a:p>
          <a:p>
            <a:r>
              <a:rPr lang="en-US" sz="2300" dirty="0" smtClean="0"/>
              <a:t>Mental Health</a:t>
            </a:r>
          </a:p>
          <a:p>
            <a:r>
              <a:rPr lang="en-US" sz="2300" dirty="0" smtClean="0"/>
              <a:t>Professional Capital </a:t>
            </a:r>
          </a:p>
          <a:p>
            <a:endParaRPr lang="en-US" sz="2300" dirty="0" smtClean="0"/>
          </a:p>
          <a:p>
            <a:pPr marL="0" indent="0">
              <a:buNone/>
            </a:pPr>
            <a:r>
              <a:rPr lang="en-US" sz="2300" dirty="0" err="1" smtClean="0"/>
              <a:t>Aisenbrey</a:t>
            </a:r>
            <a:r>
              <a:rPr lang="en-US" sz="2300" dirty="0"/>
              <a:t>, S., </a:t>
            </a:r>
            <a:r>
              <a:rPr lang="en-US" sz="2300" dirty="0" err="1" smtClean="0"/>
              <a:t>Evertsson</a:t>
            </a:r>
            <a:r>
              <a:rPr lang="en-US" sz="2300" dirty="0"/>
              <a:t>, M., &amp; </a:t>
            </a:r>
            <a:r>
              <a:rPr lang="en-US" sz="2300" dirty="0" err="1"/>
              <a:t>Grunow</a:t>
            </a:r>
            <a:r>
              <a:rPr lang="en-US" sz="2300" dirty="0"/>
              <a:t>, D. (2009). Is There a Career Penalty for Mothers' Time Out? A Comparison of Germany, Sweden and the United States. </a:t>
            </a:r>
            <a:r>
              <a:rPr lang="en-US" sz="2300" i="1" dirty="0"/>
              <a:t>Social Forces</a:t>
            </a:r>
            <a:r>
              <a:rPr lang="en-US" sz="2300" dirty="0"/>
              <a:t>, </a:t>
            </a:r>
            <a:r>
              <a:rPr lang="en-US" sz="2300" i="1" dirty="0"/>
              <a:t>88</a:t>
            </a:r>
            <a:r>
              <a:rPr lang="en-US" sz="2300" dirty="0"/>
              <a:t>(2), 573-605.</a:t>
            </a:r>
          </a:p>
          <a:p>
            <a:pPr marL="0" indent="0">
              <a:buNone/>
            </a:pPr>
            <a:endParaRPr lang="en-US" sz="2300" dirty="0" smtClean="0"/>
          </a:p>
          <a:p>
            <a:pPr marL="0" indent="0">
              <a:buNone/>
            </a:pPr>
            <a:r>
              <a:rPr lang="en-US" sz="2300" dirty="0" smtClean="0"/>
              <a:t>Aitken</a:t>
            </a:r>
            <a:r>
              <a:rPr lang="en-US" sz="2300" dirty="0"/>
              <a:t>, Z., Garrett, C. C., Hewitt, B., Keogh, L., Hocking, J. S., &amp; Kavanagh, A. M. (2015). The maternal health outcomes of paid maternity leave: A systematic review. </a:t>
            </a:r>
            <a:r>
              <a:rPr lang="en-US" sz="2300" i="1" dirty="0"/>
              <a:t>Social Science &amp; Medicine</a:t>
            </a:r>
            <a:r>
              <a:rPr lang="en-US" sz="2300" dirty="0"/>
              <a:t>, </a:t>
            </a:r>
            <a:r>
              <a:rPr lang="en-US" sz="2300" i="1" dirty="0"/>
              <a:t>130</a:t>
            </a:r>
            <a:r>
              <a:rPr lang="en-US" sz="2300" dirty="0"/>
              <a:t>32-41. doi:10.1016/j.socscimed.2015.02.001</a:t>
            </a:r>
          </a:p>
          <a:p>
            <a:pPr marL="0" indent="0">
              <a:buNone/>
            </a:pPr>
            <a:endParaRPr lang="en-US" sz="2300" dirty="0" smtClean="0"/>
          </a:p>
          <a:p>
            <a:pPr marL="0" indent="0">
              <a:buNone/>
            </a:pPr>
            <a:r>
              <a:rPr lang="en-US" sz="2300" dirty="0" err="1" smtClean="0"/>
              <a:t>Dagher</a:t>
            </a:r>
            <a:r>
              <a:rPr lang="en-US" sz="2300" dirty="0"/>
              <a:t>, R. K., McGovern, P. M., &amp; Dowd, B. E. (2014). Maternity Leave Duration and Postpartum Mental and Physical Health: Implications for Leave Policies. </a:t>
            </a:r>
            <a:r>
              <a:rPr lang="en-US" sz="2300" i="1" dirty="0"/>
              <a:t>Journal Of Health Politics, Policy &amp; Law</a:t>
            </a:r>
            <a:r>
              <a:rPr lang="en-US" sz="2300" dirty="0"/>
              <a:t>, </a:t>
            </a:r>
            <a:r>
              <a:rPr lang="en-US" sz="2300" i="1" dirty="0"/>
              <a:t>39</a:t>
            </a:r>
            <a:r>
              <a:rPr lang="en-US" sz="2300" dirty="0"/>
              <a:t>(2), 369-416. doi:10.1215/03616878-2416247f</a:t>
            </a:r>
          </a:p>
          <a:p>
            <a:pPr marL="0" indent="0">
              <a:buNone/>
            </a:pPr>
            <a:endParaRPr lang="en-US" sz="2300" dirty="0" smtClean="0"/>
          </a:p>
          <a:p>
            <a:endParaRPr lang="en-US" dirty="0"/>
          </a:p>
        </p:txBody>
      </p:sp>
    </p:spTree>
    <p:extLst>
      <p:ext uri="{BB962C8B-B14F-4D97-AF65-F5344CB8AC3E}">
        <p14:creationId xmlns:p14="http://schemas.microsoft.com/office/powerpoint/2010/main" val="47151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4756"/>
            <a:ext cx="8596668" cy="959555"/>
          </a:xfrm>
        </p:spPr>
        <p:txBody>
          <a:bodyPr/>
          <a:lstStyle/>
          <a:p>
            <a:r>
              <a:rPr lang="en-US" dirty="0" smtClean="0"/>
              <a:t>Research (Child)</a:t>
            </a:r>
            <a:endParaRPr lang="en-US" dirty="0"/>
          </a:p>
        </p:txBody>
      </p:sp>
      <p:sp>
        <p:nvSpPr>
          <p:cNvPr id="3" name="Content Placeholder 2"/>
          <p:cNvSpPr>
            <a:spLocks noGrp="1"/>
          </p:cNvSpPr>
          <p:nvPr>
            <p:ph idx="1"/>
          </p:nvPr>
        </p:nvSpPr>
        <p:spPr>
          <a:xfrm>
            <a:off x="485422" y="1478846"/>
            <a:ext cx="8596668" cy="4269006"/>
          </a:xfrm>
        </p:spPr>
        <p:txBody>
          <a:bodyPr>
            <a:normAutofit fontScale="92500" lnSpcReduction="10000"/>
          </a:bodyPr>
          <a:lstStyle/>
          <a:p>
            <a:r>
              <a:rPr lang="en-US" dirty="0" smtClean="0"/>
              <a:t>Academic </a:t>
            </a:r>
            <a:r>
              <a:rPr lang="en-US" dirty="0"/>
              <a:t>O</a:t>
            </a:r>
            <a:r>
              <a:rPr lang="en-US" dirty="0" smtClean="0"/>
              <a:t>utcomes</a:t>
            </a:r>
          </a:p>
          <a:p>
            <a:r>
              <a:rPr lang="en-US" dirty="0" smtClean="0"/>
              <a:t>Health Outcomes </a:t>
            </a:r>
          </a:p>
          <a:p>
            <a:endParaRPr lang="en-US" dirty="0"/>
          </a:p>
          <a:p>
            <a:pPr marL="0" indent="0">
              <a:buNone/>
            </a:pPr>
            <a:r>
              <a:rPr lang="en-US" dirty="0"/>
              <a:t>Rasmussen, A. W. (2010). Increasing the length of parents' birth-related leave: The effect on children's long-term educational outcomes. </a:t>
            </a:r>
            <a:r>
              <a:rPr lang="en-US" i="1" dirty="0" err="1"/>
              <a:t>Labour</a:t>
            </a:r>
            <a:r>
              <a:rPr lang="en-US" i="1" dirty="0"/>
              <a:t> Economics</a:t>
            </a:r>
            <a:r>
              <a:rPr lang="en-US" dirty="0"/>
              <a:t>, </a:t>
            </a:r>
            <a:r>
              <a:rPr lang="en-US" i="1" dirty="0"/>
              <a:t>17</a:t>
            </a:r>
            <a:r>
              <a:rPr lang="en-US" dirty="0"/>
              <a:t>(1), 91-100. doi:10.1016/j.labeco.2009.07.007</a:t>
            </a:r>
          </a:p>
          <a:p>
            <a:endParaRPr lang="en-US" b="1" dirty="0"/>
          </a:p>
          <a:p>
            <a:pPr marL="0" indent="0">
              <a:buNone/>
            </a:pPr>
            <a:r>
              <a:rPr lang="en-US" dirty="0"/>
              <a:t>Qian, L., &amp; </a:t>
            </a:r>
            <a:r>
              <a:rPr lang="en-US" dirty="0" err="1"/>
              <a:t>Skans</a:t>
            </a:r>
            <a:r>
              <a:rPr lang="en-US" dirty="0"/>
              <a:t>, O. N. (2010). The Duration of Paid Parental Leave and Children's Scholastic Performance. </a:t>
            </a:r>
            <a:r>
              <a:rPr lang="en-US" i="1" dirty="0"/>
              <a:t>B.E. Journal Of Economic Analysis &amp; Policy: Contributions To Economic Analysis &amp; Policy</a:t>
            </a:r>
            <a:r>
              <a:rPr lang="en-US" dirty="0"/>
              <a:t>, </a:t>
            </a:r>
            <a:r>
              <a:rPr lang="en-US" i="1" dirty="0"/>
              <a:t>10</a:t>
            </a:r>
            <a:r>
              <a:rPr lang="en-US" dirty="0"/>
              <a:t>(1), 1-33.</a:t>
            </a:r>
          </a:p>
          <a:p>
            <a:endParaRPr lang="en-US" dirty="0"/>
          </a:p>
          <a:p>
            <a:pPr marL="0" indent="0">
              <a:buNone/>
            </a:pPr>
            <a:r>
              <a:rPr lang="en-US" dirty="0" err="1" smtClean="0"/>
              <a:t>Carneiro</a:t>
            </a:r>
            <a:r>
              <a:rPr lang="en-US" dirty="0"/>
              <a:t>, P., </a:t>
            </a:r>
            <a:r>
              <a:rPr lang="en-US" dirty="0" err="1"/>
              <a:t>Løken</a:t>
            </a:r>
            <a:r>
              <a:rPr lang="en-US" dirty="0"/>
              <a:t>, K. V., &amp; </a:t>
            </a:r>
            <a:r>
              <a:rPr lang="en-US" dirty="0" err="1"/>
              <a:t>Salvanes</a:t>
            </a:r>
            <a:r>
              <a:rPr lang="en-US" dirty="0"/>
              <a:t>, K. G. (2015). A Flying Start? Maternity Leave Benefits and Long-Run Outcomes of Children. </a:t>
            </a:r>
            <a:r>
              <a:rPr lang="en-US" i="1" dirty="0"/>
              <a:t>Journal Of Political Economy</a:t>
            </a:r>
            <a:r>
              <a:rPr lang="en-US" dirty="0"/>
              <a:t>, </a:t>
            </a:r>
            <a:r>
              <a:rPr lang="en-US" i="1" dirty="0"/>
              <a:t>123</a:t>
            </a:r>
            <a:r>
              <a:rPr lang="en-US" dirty="0"/>
              <a:t>(2), 365-412.</a:t>
            </a:r>
          </a:p>
          <a:p>
            <a:endParaRPr lang="en-US" dirty="0" smtClean="0"/>
          </a:p>
          <a:p>
            <a:endParaRPr lang="en-US" dirty="0"/>
          </a:p>
          <a:p>
            <a:endParaRPr lang="en-US" dirty="0"/>
          </a:p>
        </p:txBody>
      </p:sp>
    </p:spTree>
    <p:extLst>
      <p:ext uri="{BB962C8B-B14F-4D97-AF65-F5344CB8AC3E}">
        <p14:creationId xmlns:p14="http://schemas.microsoft.com/office/powerpoint/2010/main" val="86657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95022"/>
          </a:xfrm>
        </p:spPr>
        <p:txBody>
          <a:bodyPr/>
          <a:lstStyle/>
          <a:p>
            <a:r>
              <a:rPr lang="en-US" dirty="0" smtClean="0"/>
              <a:t>Policy Assessment Recommendations:</a:t>
            </a:r>
            <a:endParaRPr lang="en-US" dirty="0"/>
          </a:p>
        </p:txBody>
      </p:sp>
      <p:sp>
        <p:nvSpPr>
          <p:cNvPr id="3" name="Text Placeholder 2"/>
          <p:cNvSpPr>
            <a:spLocks noGrp="1"/>
          </p:cNvSpPr>
          <p:nvPr>
            <p:ph type="body" idx="1"/>
          </p:nvPr>
        </p:nvSpPr>
        <p:spPr/>
        <p:txBody>
          <a:bodyPr/>
          <a:lstStyle/>
          <a:p>
            <a:r>
              <a:rPr lang="en-US" dirty="0" smtClean="0">
                <a:solidFill>
                  <a:srgbClr val="7030A0"/>
                </a:solidFill>
              </a:rPr>
              <a:t>Close the Assessment Loop</a:t>
            </a:r>
            <a:endParaRPr lang="en-US" dirty="0">
              <a:solidFill>
                <a:srgbClr val="7030A0"/>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28339693"/>
              </p:ext>
            </p:extLst>
          </p:nvPr>
        </p:nvGraphicFramePr>
        <p:xfrm>
          <a:off x="676274" y="2737245"/>
          <a:ext cx="4426304" cy="334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a:xfrm>
            <a:off x="5731851" y="2160983"/>
            <a:ext cx="4185618" cy="576262"/>
          </a:xfrm>
        </p:spPr>
        <p:txBody>
          <a:bodyPr/>
          <a:lstStyle/>
          <a:p>
            <a:r>
              <a:rPr lang="en-US" dirty="0" smtClean="0">
                <a:solidFill>
                  <a:srgbClr val="7030A0"/>
                </a:solidFill>
              </a:rPr>
              <a:t>   Accountability </a:t>
            </a:r>
            <a:endParaRPr lang="en-US" dirty="0">
              <a:solidFill>
                <a:srgbClr val="7030A0"/>
              </a:solidFill>
            </a:endParaRPr>
          </a:p>
        </p:txBody>
      </p:sp>
      <p:sp>
        <p:nvSpPr>
          <p:cNvPr id="6" name="Content Placeholder 5"/>
          <p:cNvSpPr>
            <a:spLocks noGrp="1"/>
          </p:cNvSpPr>
          <p:nvPr>
            <p:ph sz="quarter" idx="4"/>
          </p:nvPr>
        </p:nvSpPr>
        <p:spPr>
          <a:xfrm>
            <a:off x="5731851" y="3143644"/>
            <a:ext cx="4185617" cy="3304117"/>
          </a:xfrm>
        </p:spPr>
        <p:txBody>
          <a:bodyPr/>
          <a:lstStyle/>
          <a:p>
            <a:r>
              <a:rPr lang="en-US" dirty="0" smtClean="0">
                <a:solidFill>
                  <a:srgbClr val="7030A0"/>
                </a:solidFill>
              </a:rPr>
              <a:t>Law – Board, Executive Team, HR</a:t>
            </a:r>
          </a:p>
          <a:p>
            <a:r>
              <a:rPr lang="en-US" dirty="0" smtClean="0">
                <a:solidFill>
                  <a:srgbClr val="7030A0"/>
                </a:solidFill>
              </a:rPr>
              <a:t>Policy – Senior Management, HR</a:t>
            </a:r>
          </a:p>
          <a:p>
            <a:r>
              <a:rPr lang="en-US" dirty="0" smtClean="0">
                <a:solidFill>
                  <a:srgbClr val="7030A0"/>
                </a:solidFill>
              </a:rPr>
              <a:t>Goals (assessment and accountability) – Senior Management, HR, Department Managers, Individual Employees</a:t>
            </a:r>
            <a:endParaRPr lang="en-US" dirty="0">
              <a:solidFill>
                <a:srgbClr val="7030A0"/>
              </a:solidFill>
            </a:endParaRPr>
          </a:p>
        </p:txBody>
      </p:sp>
    </p:spTree>
    <p:extLst>
      <p:ext uri="{BB962C8B-B14F-4D97-AF65-F5344CB8AC3E}">
        <p14:creationId xmlns:p14="http://schemas.microsoft.com/office/powerpoint/2010/main" val="424893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77334"/>
            <a:ext cx="8596668" cy="824088"/>
          </a:xfrm>
        </p:spPr>
        <p:txBody>
          <a:bodyPr/>
          <a:lstStyle/>
          <a:p>
            <a:r>
              <a:rPr lang="en-US" dirty="0" smtClean="0"/>
              <a:t>Culture trumps strategy…</a:t>
            </a:r>
            <a:endParaRPr lang="en-US" dirty="0"/>
          </a:p>
        </p:txBody>
      </p:sp>
      <p:sp>
        <p:nvSpPr>
          <p:cNvPr id="3" name="Content Placeholder 2"/>
          <p:cNvSpPr>
            <a:spLocks noGrp="1"/>
          </p:cNvSpPr>
          <p:nvPr>
            <p:ph idx="1"/>
          </p:nvPr>
        </p:nvSpPr>
        <p:spPr>
          <a:xfrm>
            <a:off x="677334" y="1140179"/>
            <a:ext cx="8985955" cy="4212562"/>
          </a:xfrm>
        </p:spPr>
        <p:txBody>
          <a:bodyPr>
            <a:normAutofit fontScale="92500" lnSpcReduction="20000"/>
          </a:bodyPr>
          <a:lstStyle/>
          <a:p>
            <a:endParaRPr lang="en-US" dirty="0" smtClean="0"/>
          </a:p>
          <a:p>
            <a:endParaRPr lang="en-US" sz="2300" dirty="0" smtClean="0"/>
          </a:p>
          <a:p>
            <a:r>
              <a:rPr lang="en-US" sz="2300" dirty="0" smtClean="0"/>
              <a:t>Regarding Mission/Values/Goals - “Culture trumps strategy every time” (</a:t>
            </a:r>
            <a:r>
              <a:rPr lang="en-US" sz="2300" dirty="0" err="1" smtClean="0"/>
              <a:t>Bustin</a:t>
            </a:r>
            <a:r>
              <a:rPr lang="en-US" sz="2300" dirty="0" smtClean="0"/>
              <a:t>, p. 27)</a:t>
            </a:r>
          </a:p>
          <a:p>
            <a:endParaRPr lang="en-US" sz="2300" dirty="0" smtClean="0"/>
          </a:p>
          <a:p>
            <a:r>
              <a:rPr lang="en-US" sz="2300" dirty="0" smtClean="0"/>
              <a:t>Regarding Unity - “Every employee understands and supports the organizations mission, vision, values, and strategy and knows his or her role in helping to achieve them” (</a:t>
            </a:r>
            <a:r>
              <a:rPr lang="en-US" sz="2300" dirty="0" err="1" smtClean="0"/>
              <a:t>Bustin</a:t>
            </a:r>
            <a:r>
              <a:rPr lang="en-US" sz="2300" dirty="0" smtClean="0"/>
              <a:t> p. 33)</a:t>
            </a:r>
          </a:p>
          <a:p>
            <a:endParaRPr lang="en-US" sz="2300" dirty="0" smtClean="0"/>
          </a:p>
          <a:p>
            <a:r>
              <a:rPr lang="en-US" sz="2300" dirty="0" smtClean="0"/>
              <a:t>Regarding Communications - Evans and Foster (2014) “Certain </a:t>
            </a:r>
            <a:r>
              <a:rPr lang="en-US" sz="2300" dirty="0"/>
              <a:t>language </a:t>
            </a:r>
            <a:r>
              <a:rPr lang="en-US" sz="2300" dirty="0" smtClean="0"/>
              <a:t>projects failure” (p. 135); “ambiguity </a:t>
            </a:r>
            <a:r>
              <a:rPr lang="en-US" sz="2300" dirty="0"/>
              <a:t>is the problem and specificity is the </a:t>
            </a:r>
            <a:r>
              <a:rPr lang="en-US" sz="2300" dirty="0" smtClean="0"/>
              <a:t>solution” (p. 184)</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979976" y="5819819"/>
            <a:ext cx="8212024" cy="627942"/>
          </a:xfrm>
          <a:prstGeom prst="rect">
            <a:avLst/>
          </a:prstGeom>
        </p:spPr>
      </p:pic>
    </p:spTree>
    <p:extLst>
      <p:ext uri="{BB962C8B-B14F-4D97-AF65-F5344CB8AC3E}">
        <p14:creationId xmlns:p14="http://schemas.microsoft.com/office/powerpoint/2010/main" val="89386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972" y="1175918"/>
            <a:ext cx="4185623" cy="576262"/>
          </a:xfrm>
        </p:spPr>
        <p:txBody>
          <a:bodyPr/>
          <a:lstStyle/>
          <a:p>
            <a:r>
              <a:rPr lang="en-US" b="1" dirty="0" smtClean="0">
                <a:solidFill>
                  <a:srgbClr val="7030A0"/>
                </a:solidFill>
              </a:rPr>
              <a:t>Recommendations</a:t>
            </a:r>
          </a:p>
          <a:p>
            <a:r>
              <a:rPr lang="en-US" b="1" dirty="0" smtClean="0">
                <a:solidFill>
                  <a:srgbClr val="7030A0"/>
                </a:solidFill>
              </a:rPr>
              <a:t>Tie </a:t>
            </a:r>
            <a:r>
              <a:rPr lang="en-US" b="1" dirty="0">
                <a:solidFill>
                  <a:srgbClr val="7030A0"/>
                </a:solidFill>
              </a:rPr>
              <a:t>Policy to Goal Setting</a:t>
            </a:r>
          </a:p>
        </p:txBody>
      </p:sp>
      <p:sp>
        <p:nvSpPr>
          <p:cNvPr id="4" name="Content Placeholder 3"/>
          <p:cNvSpPr>
            <a:spLocks noGrp="1"/>
          </p:cNvSpPr>
          <p:nvPr>
            <p:ph sz="half" idx="2"/>
          </p:nvPr>
        </p:nvSpPr>
        <p:spPr>
          <a:xfrm>
            <a:off x="325788" y="1992178"/>
            <a:ext cx="4185623" cy="3304117"/>
          </a:xfrm>
        </p:spPr>
        <p:txBody>
          <a:bodyPr/>
          <a:lstStyle/>
          <a:p>
            <a:r>
              <a:rPr lang="en-US" dirty="0">
                <a:solidFill>
                  <a:srgbClr val="0070C0"/>
                </a:solidFill>
              </a:rPr>
              <a:t>In the language of organizational goal setting </a:t>
            </a:r>
            <a:endParaRPr lang="en-US" dirty="0" smtClean="0">
              <a:solidFill>
                <a:srgbClr val="0070C0"/>
              </a:solidFill>
            </a:endParaRPr>
          </a:p>
          <a:p>
            <a:r>
              <a:rPr lang="en-US" dirty="0" smtClean="0">
                <a:solidFill>
                  <a:srgbClr val="0070C0"/>
                </a:solidFill>
              </a:rPr>
              <a:t>Same </a:t>
            </a:r>
            <a:r>
              <a:rPr lang="en-US" dirty="0">
                <a:solidFill>
                  <a:srgbClr val="0070C0"/>
                </a:solidFill>
              </a:rPr>
              <a:t>process as financial goal setting </a:t>
            </a:r>
            <a:endParaRPr lang="en-US" dirty="0" smtClean="0">
              <a:solidFill>
                <a:srgbClr val="0070C0"/>
              </a:solidFill>
            </a:endParaRPr>
          </a:p>
          <a:p>
            <a:r>
              <a:rPr lang="en-US" dirty="0" smtClean="0">
                <a:solidFill>
                  <a:srgbClr val="0070C0"/>
                </a:solidFill>
              </a:rPr>
              <a:t>Who, What, When, Why?</a:t>
            </a:r>
          </a:p>
          <a:p>
            <a:r>
              <a:rPr lang="en-US" dirty="0" smtClean="0">
                <a:solidFill>
                  <a:srgbClr val="0070C0"/>
                </a:solidFill>
              </a:rPr>
              <a:t>Reward tied to outcome</a:t>
            </a:r>
            <a:r>
              <a:rPr lang="en-US" dirty="0">
                <a:solidFill>
                  <a:srgbClr val="0070C0"/>
                </a:solidFill>
              </a:rPr>
              <a:t/>
            </a:r>
            <a:br>
              <a:rPr lang="en-US" dirty="0">
                <a:solidFill>
                  <a:srgbClr val="0070C0"/>
                </a:solidFill>
              </a:rPr>
            </a:br>
            <a:endParaRPr lang="en-US" dirty="0">
              <a:solidFill>
                <a:srgbClr val="0070C0"/>
              </a:solidFill>
            </a:endParaRPr>
          </a:p>
        </p:txBody>
      </p:sp>
      <p:pic>
        <p:nvPicPr>
          <p:cNvPr id="7" name="Content Placeholder 6"/>
          <p:cNvPicPr>
            <a:picLocks noGrp="1" noChangeAspect="1"/>
          </p:cNvPicPr>
          <p:nvPr>
            <p:ph sz="quarter" idx="4"/>
          </p:nvPr>
        </p:nvPicPr>
        <p:blipFill rotWithShape="1">
          <a:blip r:embed="rId3"/>
          <a:srcRect l="6201" r="10632"/>
          <a:stretch/>
        </p:blipFill>
        <p:spPr>
          <a:xfrm>
            <a:off x="4289778" y="553156"/>
            <a:ext cx="6445955" cy="5709072"/>
          </a:xfrm>
          <a:prstGeom prst="rect">
            <a:avLst/>
          </a:prstGeom>
        </p:spPr>
      </p:pic>
    </p:spTree>
    <p:extLst>
      <p:ext uri="{BB962C8B-B14F-4D97-AF65-F5344CB8AC3E}">
        <p14:creationId xmlns:p14="http://schemas.microsoft.com/office/powerpoint/2010/main" val="97232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90" y="282222"/>
            <a:ext cx="8596668" cy="643467"/>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12889" y="925689"/>
            <a:ext cx="11582400" cy="5932311"/>
          </a:xfrm>
        </p:spPr>
        <p:txBody>
          <a:bodyPr>
            <a:normAutofit fontScale="70000" lnSpcReduction="20000"/>
          </a:bodyPr>
          <a:lstStyle/>
          <a:p>
            <a:pPr marL="0" indent="0">
              <a:buNone/>
            </a:pPr>
            <a:r>
              <a:rPr lang="en-US" dirty="0" err="1"/>
              <a:t>Adema</a:t>
            </a:r>
            <a:r>
              <a:rPr lang="en-US" dirty="0"/>
              <a:t>, W., Clarke, C., &amp; Frey, V. (2016). Paid parental leave and other supports for parents </a:t>
            </a:r>
            <a:r>
              <a:rPr lang="en-US" dirty="0" smtClean="0"/>
              <a:t>with </a:t>
            </a:r>
            <a:r>
              <a:rPr lang="en-US" dirty="0"/>
              <a:t>young children: The United States in international </a:t>
            </a:r>
            <a:r>
              <a:rPr lang="en-US" dirty="0" smtClean="0"/>
              <a:t>	comparison</a:t>
            </a:r>
            <a:r>
              <a:rPr lang="en-US" dirty="0"/>
              <a:t>. </a:t>
            </a:r>
            <a:r>
              <a:rPr lang="en-US" i="1" dirty="0"/>
              <a:t>International </a:t>
            </a:r>
            <a:r>
              <a:rPr lang="en-US" i="1" dirty="0" smtClean="0"/>
              <a:t>Social 	Security </a:t>
            </a:r>
            <a:r>
              <a:rPr lang="en-US" i="1" dirty="0"/>
              <a:t>Review</a:t>
            </a:r>
            <a:r>
              <a:rPr lang="en-US" dirty="0"/>
              <a:t>, </a:t>
            </a:r>
            <a:r>
              <a:rPr lang="en-US" i="1" dirty="0"/>
              <a:t>69</a:t>
            </a:r>
            <a:r>
              <a:rPr lang="en-US" dirty="0"/>
              <a:t>(2), 29-51. </a:t>
            </a:r>
            <a:r>
              <a:rPr lang="en-US" dirty="0" smtClean="0"/>
              <a:t>doi:10.1111/issr.12100</a:t>
            </a:r>
          </a:p>
          <a:p>
            <a:pPr marL="0" indent="0">
              <a:buNone/>
            </a:pPr>
            <a:r>
              <a:rPr lang="en-US" dirty="0"/>
              <a:t>Aitken, Z., Garrett, C. C., Hewitt, B., Keogh, L., Hocking, J. S., &amp; Kavanagh, A. M. (2015). The maternal health outcomes of paid maternity leave: A </a:t>
            </a:r>
            <a:r>
              <a:rPr lang="en-US" dirty="0" smtClean="0"/>
              <a:t>	systematic </a:t>
            </a:r>
            <a:r>
              <a:rPr lang="en-US" dirty="0"/>
              <a:t>review. </a:t>
            </a:r>
            <a:r>
              <a:rPr lang="en-US" i="1" dirty="0"/>
              <a:t>Social Science &amp; </a:t>
            </a:r>
            <a:r>
              <a:rPr lang="en-US" i="1" dirty="0" smtClean="0"/>
              <a:t>	Medicine</a:t>
            </a:r>
            <a:r>
              <a:rPr lang="en-US" dirty="0"/>
              <a:t>, </a:t>
            </a:r>
            <a:r>
              <a:rPr lang="en-US" i="1" dirty="0"/>
              <a:t>130</a:t>
            </a:r>
            <a:r>
              <a:rPr lang="en-US" dirty="0"/>
              <a:t>32-41. doi:10.1016/j.socscimed.2015.02.001</a:t>
            </a:r>
          </a:p>
          <a:p>
            <a:pPr marL="0" indent="0">
              <a:buNone/>
            </a:pPr>
            <a:r>
              <a:rPr lang="en-US" dirty="0" err="1"/>
              <a:t>Bustin</a:t>
            </a:r>
            <a:r>
              <a:rPr lang="en-US" dirty="0"/>
              <a:t>, G. (2014). </a:t>
            </a:r>
            <a:r>
              <a:rPr lang="en-US" i="1" dirty="0"/>
              <a:t>Accountability: The key to driving a high-performance culture</a:t>
            </a:r>
            <a:r>
              <a:rPr lang="en-US" dirty="0"/>
              <a:t>. New York, NY: McGraw Hill</a:t>
            </a:r>
          </a:p>
          <a:p>
            <a:pPr marL="0" indent="0">
              <a:buNone/>
            </a:pPr>
            <a:r>
              <a:rPr lang="en-US" dirty="0" err="1"/>
              <a:t>Carneiro</a:t>
            </a:r>
            <a:r>
              <a:rPr lang="en-US" dirty="0"/>
              <a:t>, P., </a:t>
            </a:r>
            <a:r>
              <a:rPr lang="en-US" dirty="0" err="1"/>
              <a:t>Løken</a:t>
            </a:r>
            <a:r>
              <a:rPr lang="en-US" dirty="0"/>
              <a:t>, K. V., &amp; </a:t>
            </a:r>
            <a:r>
              <a:rPr lang="en-US" dirty="0" err="1"/>
              <a:t>Salvanes</a:t>
            </a:r>
            <a:r>
              <a:rPr lang="en-US" dirty="0"/>
              <a:t>, K. G. (2015). A Flying Start? Maternity Leave Benefits and Long-Run Outcomes of Children. </a:t>
            </a:r>
            <a:r>
              <a:rPr lang="en-US" i="1" dirty="0"/>
              <a:t>Journal Of Political </a:t>
            </a:r>
            <a:r>
              <a:rPr lang="en-US" i="1" dirty="0" smtClean="0"/>
              <a:t>	Economy</a:t>
            </a:r>
            <a:r>
              <a:rPr lang="en-US" dirty="0"/>
              <a:t>, </a:t>
            </a:r>
            <a:r>
              <a:rPr lang="en-US" i="1" dirty="0"/>
              <a:t>123</a:t>
            </a:r>
            <a:r>
              <a:rPr lang="en-US" dirty="0"/>
              <a:t>(2), 365-412.</a:t>
            </a:r>
          </a:p>
          <a:p>
            <a:pPr marL="0" indent="0">
              <a:buNone/>
            </a:pPr>
            <a:r>
              <a:rPr lang="en-US" dirty="0" smtClean="0"/>
              <a:t>Carter</a:t>
            </a:r>
            <a:r>
              <a:rPr lang="en-US" dirty="0"/>
              <a:t>, N. M., &amp; Silva, C. (2010, March). Women in management: Delusions of progress. </a:t>
            </a:r>
            <a:r>
              <a:rPr lang="en-US" i="1" dirty="0"/>
              <a:t>Catalyst.</a:t>
            </a:r>
            <a:r>
              <a:rPr lang="en-US" dirty="0"/>
              <a:t> Accessed from </a:t>
            </a:r>
            <a:r>
              <a:rPr lang="en-US" dirty="0" smtClean="0"/>
              <a:t>http</a:t>
            </a:r>
            <a:r>
              <a:rPr lang="en-US" dirty="0"/>
              <a:t>://</a:t>
            </a:r>
            <a:r>
              <a:rPr lang="en-US" dirty="0" smtClean="0"/>
              <a:t>hbr.org/2010/03/women-in-	management-delusions-of-progress/</a:t>
            </a:r>
            <a:r>
              <a:rPr lang="en-US" dirty="0" err="1" smtClean="0"/>
              <a:t>ar</a:t>
            </a:r>
            <a:r>
              <a:rPr lang="en-US" dirty="0" smtClean="0"/>
              <a:t>/1</a:t>
            </a:r>
            <a:endParaRPr lang="en-US" dirty="0"/>
          </a:p>
          <a:p>
            <a:pPr marL="0" indent="0">
              <a:buNone/>
            </a:pPr>
            <a:r>
              <a:rPr lang="en-US" dirty="0"/>
              <a:t>Catalyst. (2011, August). Women leaving &amp; re-entering the workforce. Accessed from http://</a:t>
            </a:r>
            <a:r>
              <a:rPr lang="en-US" dirty="0" smtClean="0"/>
              <a:t>www.catalyst.org/publication/249/women-leaving-re-	entering-the-work-force.</a:t>
            </a:r>
          </a:p>
          <a:p>
            <a:pPr marL="0" indent="0">
              <a:buNone/>
            </a:pPr>
            <a:r>
              <a:rPr lang="en-US" dirty="0" err="1"/>
              <a:t>Dagher</a:t>
            </a:r>
            <a:r>
              <a:rPr lang="en-US" dirty="0"/>
              <a:t>, R. K., McGovern, P. M., &amp; Dowd, B. E. (2014). Maternity Leave Duration and Postpartum Mental and Physical Health: Implications for Leave </a:t>
            </a:r>
            <a:r>
              <a:rPr lang="en-US" dirty="0" smtClean="0"/>
              <a:t>	Policies</a:t>
            </a:r>
            <a:r>
              <a:rPr lang="en-US" dirty="0"/>
              <a:t>. </a:t>
            </a:r>
            <a:r>
              <a:rPr lang="en-US" i="1" dirty="0"/>
              <a:t>Journal Of Health Politics, Policy &amp; Law</a:t>
            </a:r>
            <a:r>
              <a:rPr lang="en-US" dirty="0"/>
              <a:t>, </a:t>
            </a:r>
            <a:r>
              <a:rPr lang="en-US" i="1" dirty="0"/>
              <a:t>39</a:t>
            </a:r>
            <a:r>
              <a:rPr lang="en-US" dirty="0"/>
              <a:t>(2</a:t>
            </a:r>
            <a:r>
              <a:rPr lang="en-US" dirty="0" smtClean="0"/>
              <a:t>),369-416</a:t>
            </a:r>
            <a:r>
              <a:rPr lang="en-US" dirty="0"/>
              <a:t>. doi:10.1215/03616878-2416247f</a:t>
            </a:r>
          </a:p>
          <a:p>
            <a:pPr marL="0" indent="0">
              <a:buNone/>
            </a:pPr>
            <a:r>
              <a:rPr lang="en-US" dirty="0" smtClean="0"/>
              <a:t>Dahl</a:t>
            </a:r>
            <a:r>
              <a:rPr lang="en-US" dirty="0"/>
              <a:t>, G. B., </a:t>
            </a:r>
            <a:r>
              <a:rPr lang="en-US" dirty="0" err="1"/>
              <a:t>Løken</a:t>
            </a:r>
            <a:r>
              <a:rPr lang="en-US" dirty="0"/>
              <a:t>, K. V., </a:t>
            </a:r>
            <a:r>
              <a:rPr lang="en-US" dirty="0" err="1"/>
              <a:t>Mogstad</a:t>
            </a:r>
            <a:r>
              <a:rPr lang="en-US" dirty="0"/>
              <a:t>, M., &amp; </a:t>
            </a:r>
            <a:r>
              <a:rPr lang="en-US" dirty="0" err="1"/>
              <a:t>Vea</a:t>
            </a:r>
            <a:r>
              <a:rPr lang="en-US" dirty="0"/>
              <a:t> </a:t>
            </a:r>
            <a:r>
              <a:rPr lang="en-US" dirty="0" err="1"/>
              <a:t>Salvanes</a:t>
            </a:r>
            <a:r>
              <a:rPr lang="en-US" dirty="0"/>
              <a:t>, K. (2016). What is the case for paid maternity leave? </a:t>
            </a:r>
            <a:r>
              <a:rPr lang="en-US" i="1" dirty="0"/>
              <a:t>Review Of Economics &amp; Statistics</a:t>
            </a:r>
            <a:r>
              <a:rPr lang="en-US" dirty="0"/>
              <a:t>, </a:t>
            </a:r>
            <a:r>
              <a:rPr lang="en-US" i="1" dirty="0"/>
              <a:t>98</a:t>
            </a:r>
            <a:r>
              <a:rPr lang="en-US" dirty="0"/>
              <a:t>(4), </a:t>
            </a:r>
            <a:r>
              <a:rPr lang="en-US" dirty="0" smtClean="0"/>
              <a:t>	655-670</a:t>
            </a:r>
            <a:r>
              <a:rPr lang="en-US" dirty="0"/>
              <a:t>. doi:10.1162/REST_a_00602Aisenbrey, S</a:t>
            </a:r>
            <a:r>
              <a:rPr lang="en-US" dirty="0" smtClean="0"/>
              <a:t>.,</a:t>
            </a:r>
            <a:r>
              <a:rPr lang="en-US" dirty="0" err="1" smtClean="0"/>
              <a:t>Evertsson</a:t>
            </a:r>
            <a:r>
              <a:rPr lang="en-US" dirty="0"/>
              <a:t>, M., &amp; </a:t>
            </a:r>
            <a:r>
              <a:rPr lang="en-US" dirty="0" err="1"/>
              <a:t>Grunow</a:t>
            </a:r>
            <a:r>
              <a:rPr lang="en-US" dirty="0"/>
              <a:t>, D. (2009). Is There a Career Penalty for Mothers' Time Out? A </a:t>
            </a:r>
            <a:r>
              <a:rPr lang="en-US" dirty="0" smtClean="0"/>
              <a:t>	Comparison </a:t>
            </a:r>
            <a:r>
              <a:rPr lang="en-US" dirty="0"/>
              <a:t>of Germany, Sweden and the United States. </a:t>
            </a:r>
            <a:r>
              <a:rPr lang="en-US" i="1" dirty="0"/>
              <a:t>Social Forces</a:t>
            </a:r>
            <a:r>
              <a:rPr lang="en-US" dirty="0"/>
              <a:t>, </a:t>
            </a:r>
            <a:r>
              <a:rPr lang="en-US" i="1" dirty="0"/>
              <a:t>88</a:t>
            </a:r>
            <a:r>
              <a:rPr lang="en-US" dirty="0"/>
              <a:t>(2), 573-605.</a:t>
            </a:r>
          </a:p>
          <a:p>
            <a:pPr marL="0" indent="0">
              <a:buNone/>
            </a:pPr>
            <a:r>
              <a:rPr lang="en-US" dirty="0" smtClean="0"/>
              <a:t>Evans</a:t>
            </a:r>
            <a:r>
              <a:rPr lang="en-US" dirty="0"/>
              <a:t>, H. &amp; Foster, C. (2014). Step up: Lead in six moments that matter. San Francisco, CA: </a:t>
            </a:r>
            <a:r>
              <a:rPr lang="en-US" dirty="0" smtClean="0"/>
              <a:t>Wiley</a:t>
            </a:r>
          </a:p>
          <a:p>
            <a:pPr marL="0" indent="0">
              <a:buNone/>
            </a:pPr>
            <a:r>
              <a:rPr lang="en-US" dirty="0" err="1"/>
              <a:t>Kistler</a:t>
            </a:r>
            <a:r>
              <a:rPr lang="en-US" dirty="0"/>
              <a:t>, L. H., &amp; McDonough, C. C. (1975). Paid Maternity Leave: Benefits May Justify the Cost. </a:t>
            </a:r>
            <a:r>
              <a:rPr lang="en-US" i="1" dirty="0"/>
              <a:t>Labor Law Journal</a:t>
            </a:r>
            <a:r>
              <a:rPr lang="en-US" dirty="0"/>
              <a:t>, </a:t>
            </a:r>
            <a:r>
              <a:rPr lang="en-US" i="1" dirty="0"/>
              <a:t>26</a:t>
            </a:r>
            <a:r>
              <a:rPr lang="en-US" dirty="0"/>
              <a:t>(12), 782-794.</a:t>
            </a:r>
          </a:p>
          <a:p>
            <a:pPr marL="0" indent="0">
              <a:buNone/>
            </a:pPr>
            <a:r>
              <a:rPr lang="en-US" dirty="0" err="1" smtClean="0">
                <a:latin typeface="+mj-lt"/>
                <a:ea typeface="Calibri" panose="020F0502020204030204" pitchFamily="34" charset="0"/>
                <a:cs typeface="Times New Roman" panose="02020603050405020304" pitchFamily="18" charset="0"/>
              </a:rPr>
              <a:t>Prilleltensky</a:t>
            </a:r>
            <a:r>
              <a:rPr lang="en-US" dirty="0">
                <a:latin typeface="+mj-lt"/>
                <a:ea typeface="Calibri" panose="020F0502020204030204" pitchFamily="34" charset="0"/>
                <a:cs typeface="Times New Roman" panose="02020603050405020304" pitchFamily="18" charset="0"/>
              </a:rPr>
              <a:t>, I., &amp; </a:t>
            </a:r>
            <a:r>
              <a:rPr lang="en-US" dirty="0" err="1">
                <a:latin typeface="+mj-lt"/>
                <a:ea typeface="Calibri" panose="020F0502020204030204" pitchFamily="34" charset="0"/>
                <a:cs typeface="Times New Roman" panose="02020603050405020304" pitchFamily="18" charset="0"/>
              </a:rPr>
              <a:t>Prilleltensky</a:t>
            </a:r>
            <a:r>
              <a:rPr lang="en-US" dirty="0">
                <a:latin typeface="+mj-lt"/>
                <a:ea typeface="Calibri" panose="020F0502020204030204" pitchFamily="34" charset="0"/>
                <a:cs typeface="Times New Roman" panose="02020603050405020304" pitchFamily="18" charset="0"/>
              </a:rPr>
              <a:t>, O. (2006) </a:t>
            </a:r>
            <a:r>
              <a:rPr lang="en-US" i="1" dirty="0">
                <a:latin typeface="+mj-lt"/>
                <a:ea typeface="Calibri" panose="020F0502020204030204" pitchFamily="34" charset="0"/>
                <a:cs typeface="Times New Roman" panose="02020603050405020304" pitchFamily="18" charset="0"/>
              </a:rPr>
              <a:t>Promoting well-being: Linking personal, </a:t>
            </a:r>
            <a:r>
              <a:rPr lang="en-US" i="1" dirty="0" smtClean="0">
                <a:latin typeface="+mj-lt"/>
                <a:ea typeface="Calibri" panose="020F0502020204030204" pitchFamily="34" charset="0"/>
                <a:cs typeface="Times New Roman" panose="02020603050405020304" pitchFamily="18" charset="0"/>
              </a:rPr>
              <a:t>organizational</a:t>
            </a:r>
            <a:r>
              <a:rPr lang="en-US" i="1" dirty="0">
                <a:latin typeface="+mj-lt"/>
                <a:ea typeface="Calibri" panose="020F0502020204030204" pitchFamily="34" charset="0"/>
                <a:cs typeface="Times New Roman" panose="02020603050405020304" pitchFamily="18" charset="0"/>
              </a:rPr>
              <a:t>, and community change</a:t>
            </a:r>
            <a:r>
              <a:rPr lang="en-US" dirty="0">
                <a:latin typeface="+mj-lt"/>
                <a:ea typeface="Calibri" panose="020F0502020204030204" pitchFamily="34" charset="0"/>
                <a:cs typeface="Times New Roman" panose="02020603050405020304" pitchFamily="18" charset="0"/>
              </a:rPr>
              <a:t>. John Wiley and Sons, </a:t>
            </a:r>
            <a:r>
              <a:rPr lang="en-US" dirty="0" smtClean="0">
                <a:latin typeface="+mj-lt"/>
                <a:ea typeface="Calibri" panose="020F0502020204030204" pitchFamily="34" charset="0"/>
                <a:cs typeface="Times New Roman" panose="02020603050405020304" pitchFamily="18" charset="0"/>
              </a:rPr>
              <a:t>	Hoboken</a:t>
            </a:r>
            <a:r>
              <a:rPr lang="en-US" dirty="0">
                <a:latin typeface="+mj-lt"/>
                <a:ea typeface="Calibri" panose="020F0502020204030204" pitchFamily="34" charset="0"/>
                <a:cs typeface="Times New Roman" panose="02020603050405020304" pitchFamily="18" charset="0"/>
              </a:rPr>
              <a:t>, </a:t>
            </a:r>
            <a:r>
              <a:rPr lang="en-US" dirty="0" smtClean="0">
                <a:latin typeface="+mj-lt"/>
                <a:ea typeface="Calibri" panose="020F0502020204030204" pitchFamily="34" charset="0"/>
                <a:cs typeface="Times New Roman" panose="02020603050405020304" pitchFamily="18" charset="0"/>
              </a:rPr>
              <a:t>NJ</a:t>
            </a:r>
          </a:p>
          <a:p>
            <a:pPr marL="0" indent="0">
              <a:buNone/>
            </a:pPr>
            <a:r>
              <a:rPr lang="en-US" dirty="0"/>
              <a:t>Qian, L., &amp; </a:t>
            </a:r>
            <a:r>
              <a:rPr lang="en-US" dirty="0" err="1"/>
              <a:t>Skans</a:t>
            </a:r>
            <a:r>
              <a:rPr lang="en-US" dirty="0"/>
              <a:t>, O. N. (2010). The Duration of Paid Parental Leave and Children's Scholastic Performance. </a:t>
            </a:r>
            <a:r>
              <a:rPr lang="en-US" i="1" dirty="0"/>
              <a:t>B.E. Journal Of Economic Analysis &amp; Policy: </a:t>
            </a:r>
            <a:r>
              <a:rPr lang="en-US" i="1" dirty="0" smtClean="0"/>
              <a:t>	Contributions To </a:t>
            </a:r>
            <a:r>
              <a:rPr lang="en-US" i="1" dirty="0"/>
              <a:t>Economic Analysis &amp; Policy</a:t>
            </a:r>
            <a:r>
              <a:rPr lang="en-US" dirty="0"/>
              <a:t>, </a:t>
            </a:r>
            <a:r>
              <a:rPr lang="en-US" i="1" dirty="0"/>
              <a:t>10</a:t>
            </a:r>
            <a:r>
              <a:rPr lang="en-US" dirty="0"/>
              <a:t>(1), 1-33.</a:t>
            </a:r>
          </a:p>
          <a:p>
            <a:pPr marL="0" indent="0">
              <a:buNone/>
            </a:pPr>
            <a:r>
              <a:rPr lang="en-US" dirty="0" smtClean="0"/>
              <a:t>Rasmussen</a:t>
            </a:r>
            <a:r>
              <a:rPr lang="en-US" dirty="0"/>
              <a:t>, A. W. (2010). Increasing the length of parents' birth-related leave: The effect on children's long-term educational outcomes. </a:t>
            </a:r>
            <a:r>
              <a:rPr lang="en-US" i="1" dirty="0" err="1"/>
              <a:t>Labour</a:t>
            </a:r>
            <a:r>
              <a:rPr lang="en-US" i="1" dirty="0"/>
              <a:t> </a:t>
            </a:r>
            <a:r>
              <a:rPr lang="en-US" i="1" dirty="0" smtClean="0"/>
              <a:t>	Economics</a:t>
            </a:r>
            <a:r>
              <a:rPr lang="en-US" dirty="0"/>
              <a:t>, </a:t>
            </a:r>
            <a:r>
              <a:rPr lang="en-US" i="1" dirty="0"/>
              <a:t>17</a:t>
            </a:r>
            <a:r>
              <a:rPr lang="en-US" dirty="0"/>
              <a:t>(1), </a:t>
            </a:r>
            <a:r>
              <a:rPr lang="en-US" dirty="0" smtClean="0"/>
              <a:t>91-100</a:t>
            </a:r>
            <a:r>
              <a:rPr lang="en-US" dirty="0"/>
              <a:t>. doi:10.1016/j.labeco.2009.07.007</a:t>
            </a:r>
          </a:p>
          <a:p>
            <a:pPr marL="0" indent="0">
              <a:buNone/>
            </a:pPr>
            <a:r>
              <a:rPr lang="en-US" dirty="0" smtClean="0"/>
              <a:t>United </a:t>
            </a:r>
            <a:r>
              <a:rPr lang="en-US" dirty="0"/>
              <a:t>States Census Bureau (2009). Women in the Workforce. Retrieved March 6, 2106 </a:t>
            </a:r>
            <a:r>
              <a:rPr lang="en-US" dirty="0" smtClean="0"/>
              <a:t>from 	https</a:t>
            </a:r>
            <a:r>
              <a:rPr lang="en-US" dirty="0"/>
              <a:t>://</a:t>
            </a:r>
            <a:r>
              <a:rPr lang="en-US" dirty="0" smtClean="0"/>
              <a:t>www.census.gov/newsroom/pdf/women_workforce_slides</a:t>
            </a: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smtClean="0">
              <a:latin typeface="+mj-lt"/>
              <a:ea typeface="Calibri" panose="020F0502020204030204" pitchFamily="34" charset="0"/>
              <a:cs typeface="Times New Roman" panose="02020603050405020304" pitchFamily="18" charset="0"/>
            </a:endParaRPr>
          </a:p>
          <a:p>
            <a:endParaRPr lang="en-US" dirty="0">
              <a:latin typeface="+mj-lt"/>
              <a:ea typeface="Calibri" panose="020F0502020204030204" pitchFamily="34" charset="0"/>
              <a:cs typeface="Times New Roman" panose="02020603050405020304"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5455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425"/>
            <a:ext cx="8596668" cy="1320800"/>
          </a:xfrm>
        </p:spPr>
        <p:txBody>
          <a:bodyPr>
            <a:normAutofit/>
          </a:bodyPr>
          <a:lstStyle/>
          <a:p>
            <a:r>
              <a:rPr lang="en-US" dirty="0" smtClean="0"/>
              <a:t>Law, regulations, and policy within the context of my research</a:t>
            </a:r>
            <a:endParaRPr lang="en-US" dirty="0"/>
          </a:p>
        </p:txBody>
      </p:sp>
      <p:sp>
        <p:nvSpPr>
          <p:cNvPr id="3" name="Content Placeholder 2"/>
          <p:cNvSpPr>
            <a:spLocks noGrp="1"/>
          </p:cNvSpPr>
          <p:nvPr>
            <p:ph idx="1"/>
          </p:nvPr>
        </p:nvSpPr>
        <p:spPr>
          <a:xfrm>
            <a:off x="677334" y="1957389"/>
            <a:ext cx="8596668" cy="4127322"/>
          </a:xfrm>
        </p:spPr>
        <p:txBody>
          <a:bodyPr>
            <a:normAutofit fontScale="85000" lnSpcReduction="20000"/>
          </a:bodyPr>
          <a:lstStyle/>
          <a:p>
            <a:r>
              <a:rPr lang="en-US" sz="2100" dirty="0" smtClean="0"/>
              <a:t>Research </a:t>
            </a:r>
            <a:r>
              <a:rPr lang="en-US" sz="2100" dirty="0"/>
              <a:t>and census data show that women exit high level leadership </a:t>
            </a:r>
            <a:r>
              <a:rPr lang="en-US" sz="2100" dirty="0" smtClean="0"/>
              <a:t>positions at </a:t>
            </a:r>
            <a:r>
              <a:rPr lang="en-US" sz="2100" dirty="0"/>
              <a:t>greater rates than their male counterparts.  </a:t>
            </a:r>
            <a:r>
              <a:rPr lang="en-US" sz="2100" dirty="0" smtClean="0"/>
              <a:t>Likewise, women represent more than half of middle-management positions yet are underrepresented at the highest levels representing less than 15 % of executive positions and only 6% of top earner positions. </a:t>
            </a:r>
          </a:p>
          <a:p>
            <a:r>
              <a:rPr lang="en-US" sz="2100" dirty="0" smtClean="0"/>
              <a:t>One </a:t>
            </a:r>
            <a:r>
              <a:rPr lang="en-US" sz="2100" dirty="0"/>
              <a:t>of the variables most highly correlated in the research </a:t>
            </a:r>
            <a:r>
              <a:rPr lang="en-US" sz="2100" dirty="0" smtClean="0"/>
              <a:t>with women’s </a:t>
            </a:r>
            <a:r>
              <a:rPr lang="en-US" sz="2100" dirty="0"/>
              <a:t>turnover, intent to quit, and career slow-tracking is motherhood</a:t>
            </a:r>
            <a:r>
              <a:rPr lang="en-US" sz="2100" dirty="0" smtClean="0"/>
              <a:t>. This makes family leave law and policy highly salient in any advocacy work related to advancing women in organizational leadership.</a:t>
            </a:r>
          </a:p>
          <a:p>
            <a:endParaRPr lang="en-US" dirty="0" smtClean="0">
              <a:solidFill>
                <a:srgbClr val="7030A0"/>
              </a:solidFill>
            </a:endParaRPr>
          </a:p>
          <a:p>
            <a:pPr marL="0" indent="0">
              <a:buNone/>
            </a:pPr>
            <a:r>
              <a:rPr lang="en-US" dirty="0" smtClean="0">
                <a:solidFill>
                  <a:srgbClr val="7030A0"/>
                </a:solidFill>
              </a:rPr>
              <a:t>LENS:</a:t>
            </a:r>
          </a:p>
          <a:p>
            <a:r>
              <a:rPr lang="en-US" dirty="0" smtClean="0">
                <a:solidFill>
                  <a:srgbClr val="7030A0"/>
                </a:solidFill>
              </a:rPr>
              <a:t>Advocacy Coalition Framework (ACF)</a:t>
            </a:r>
          </a:p>
          <a:p>
            <a:r>
              <a:rPr lang="en-US" dirty="0" smtClean="0">
                <a:solidFill>
                  <a:srgbClr val="7030A0"/>
                </a:solidFill>
              </a:rPr>
              <a:t>Feminist Critical Theory</a:t>
            </a:r>
          </a:p>
          <a:p>
            <a:r>
              <a:rPr lang="en-US" dirty="0" smtClean="0">
                <a:solidFill>
                  <a:srgbClr val="7030A0"/>
                </a:solidFill>
              </a:rPr>
              <a:t>Postmodern/Deconstructivist</a:t>
            </a:r>
          </a:p>
          <a:p>
            <a:r>
              <a:rPr lang="en-US" dirty="0" smtClean="0">
                <a:solidFill>
                  <a:srgbClr val="7030A0"/>
                </a:solidFill>
              </a:rPr>
              <a:t>Ecological (Assessment/Accountability)</a:t>
            </a:r>
          </a:p>
          <a:p>
            <a:pPr marL="0" indent="0">
              <a:buNone/>
            </a:pPr>
            <a:endParaRPr lang="en-US" dirty="0">
              <a:solidFill>
                <a:srgbClr val="7030A0"/>
              </a:solidFill>
            </a:endParaRPr>
          </a:p>
        </p:txBody>
      </p:sp>
      <p:pic>
        <p:nvPicPr>
          <p:cNvPr id="4" name="Picture 3"/>
          <p:cNvPicPr>
            <a:picLocks noChangeAspect="1"/>
          </p:cNvPicPr>
          <p:nvPr/>
        </p:nvPicPr>
        <p:blipFill>
          <a:blip r:embed="rId2"/>
          <a:stretch>
            <a:fillRect/>
          </a:stretch>
        </p:blipFill>
        <p:spPr>
          <a:xfrm>
            <a:off x="5463428" y="6150976"/>
            <a:ext cx="6480610" cy="274344"/>
          </a:xfrm>
          <a:prstGeom prst="rect">
            <a:avLst/>
          </a:prstGeom>
        </p:spPr>
      </p:pic>
    </p:spTree>
    <p:extLst>
      <p:ext uri="{BB962C8B-B14F-4D97-AF65-F5344CB8AC3E}">
        <p14:creationId xmlns:p14="http://schemas.microsoft.com/office/powerpoint/2010/main" val="88776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versus New York </a:t>
            </a:r>
            <a:r>
              <a:rPr lang="en-US" dirty="0"/>
              <a:t>Paid Family Leave Benefits Law </a:t>
            </a:r>
            <a:r>
              <a:rPr lang="en-US" dirty="0" smtClean="0"/>
              <a:t>(PFLBL)</a:t>
            </a:r>
            <a:endParaRPr lang="en-US" dirty="0"/>
          </a:p>
        </p:txBody>
      </p:sp>
      <p:sp>
        <p:nvSpPr>
          <p:cNvPr id="3" name="Content Placeholder 2"/>
          <p:cNvSpPr>
            <a:spLocks noGrp="1"/>
          </p:cNvSpPr>
          <p:nvPr>
            <p:ph idx="1"/>
          </p:nvPr>
        </p:nvSpPr>
        <p:spPr/>
        <p:txBody>
          <a:bodyPr>
            <a:normAutofit/>
          </a:bodyPr>
          <a:lstStyle/>
          <a:p>
            <a:r>
              <a:rPr lang="en-US" dirty="0"/>
              <a:t>The Family and Medical Leave Act of 1993 (FMLA) is a United States federal law requiring covered employers to provide employees job-protected and unpaid leave for qualified medical and family reasons.</a:t>
            </a:r>
          </a:p>
          <a:p>
            <a:endParaRPr lang="en-US" dirty="0" smtClean="0"/>
          </a:p>
          <a:p>
            <a:r>
              <a:rPr lang="en-US" dirty="0"/>
              <a:t>The PFLBL is a series of amendments to the New York State Workers’ Compensation Law.  When the amendments are fully phased in, covered employees will be eligible for up to 12 weeks of paid family leave annually to care for an infant or a family member with a serious health </a:t>
            </a:r>
            <a:r>
              <a:rPr lang="en-US" dirty="0" smtClean="0"/>
              <a:t>condition…</a:t>
            </a:r>
          </a:p>
          <a:p>
            <a:endParaRPr lang="en-US" dirty="0"/>
          </a:p>
          <a:p>
            <a:r>
              <a:rPr lang="en-US" dirty="0" smtClean="0">
                <a:solidFill>
                  <a:srgbClr val="7030A0"/>
                </a:solidFill>
              </a:rPr>
              <a:t>Most organizational policies mirror the law</a:t>
            </a:r>
          </a:p>
        </p:txBody>
      </p:sp>
    </p:spTree>
    <p:extLst>
      <p:ext uri="{BB962C8B-B14F-4D97-AF65-F5344CB8AC3E}">
        <p14:creationId xmlns:p14="http://schemas.microsoft.com/office/powerpoint/2010/main" val="342277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Policy = Law?</a:t>
            </a:r>
            <a:endParaRPr lang="en-US" dirty="0"/>
          </a:p>
        </p:txBody>
      </p:sp>
      <p:sp>
        <p:nvSpPr>
          <p:cNvPr id="3" name="Content Placeholder 2"/>
          <p:cNvSpPr>
            <a:spLocks noGrp="1"/>
          </p:cNvSpPr>
          <p:nvPr>
            <p:ph idx="1"/>
          </p:nvPr>
        </p:nvSpPr>
        <p:spPr>
          <a:xfrm>
            <a:off x="677334" y="1636889"/>
            <a:ext cx="8596668" cy="4404473"/>
          </a:xfrm>
        </p:spPr>
        <p:txBody>
          <a:bodyPr>
            <a:normAutofit fontScale="92500" lnSpcReduction="20000"/>
          </a:bodyPr>
          <a:lstStyle/>
          <a:p>
            <a:pPr marL="0" indent="0">
              <a:buNone/>
            </a:pPr>
            <a:r>
              <a:rPr lang="en-US" dirty="0" smtClean="0"/>
              <a:t>SBU  - Family Leave Policy (Employee Handbook)</a:t>
            </a:r>
          </a:p>
          <a:p>
            <a:pPr marL="0" indent="0">
              <a:buNone/>
            </a:pPr>
            <a:endParaRPr lang="en-US" dirty="0" smtClean="0"/>
          </a:p>
          <a:p>
            <a:r>
              <a:rPr lang="en-US" dirty="0" smtClean="0"/>
              <a:t>To </a:t>
            </a:r>
            <a:r>
              <a:rPr lang="en-US" dirty="0"/>
              <a:t>be eligible for FMLA leave, an employee must: 1) have worked for St. Bonaventure University (“University”) for at least twelve (12) months; and 2) have worked at least 1,250 hours during the twelve (12) month period immediately preceding commencement of the leave. Determination of whether an employee has met both the twelve (12) month and 1,250-hour requirements will be made as of the date that the leave is to commence. </a:t>
            </a:r>
            <a:endParaRPr lang="en-US" dirty="0" smtClean="0"/>
          </a:p>
          <a:p>
            <a:endParaRPr lang="en-US" dirty="0" smtClean="0"/>
          </a:p>
          <a:p>
            <a:r>
              <a:rPr lang="en-US" dirty="0" smtClean="0"/>
              <a:t>Leave </a:t>
            </a:r>
            <a:r>
              <a:rPr lang="en-US" dirty="0"/>
              <a:t>Entitlement 1) The University will grant an eligible employee up to a total of twelve (12) workweeks of unpaid leave during any twelve (12) month period for one or more of the following reasons: a) the birth and care of the employee’s newborn child; b) the placement of a child with the employee for adoption or foster care; c) to care for an immediate family member (spouse, child or parent, but not parent-in-law) with a serious health condition; or d) the employee’s own serious health condition that prevents him/her from performing the functions of his/her position. </a:t>
            </a:r>
          </a:p>
        </p:txBody>
      </p:sp>
    </p:spTree>
    <p:extLst>
      <p:ext uri="{BB962C8B-B14F-4D97-AF65-F5344CB8AC3E}">
        <p14:creationId xmlns:p14="http://schemas.microsoft.com/office/powerpoint/2010/main" val="210938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FMLA versus NY PFLBL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0687345"/>
              </p:ext>
            </p:extLst>
          </p:nvPr>
        </p:nvGraphicFramePr>
        <p:xfrm>
          <a:off x="1659467" y="1546578"/>
          <a:ext cx="6807200" cy="4447821"/>
        </p:xfrm>
        <a:graphic>
          <a:graphicData uri="http://schemas.openxmlformats.org/drawingml/2006/table">
            <a:tbl>
              <a:tblPr firstRow="1" firstCol="1" bandRow="1">
                <a:tableStyleId>{5C22544A-7EE6-4342-B048-85BDC9FD1C3A}</a:tableStyleId>
              </a:tblPr>
              <a:tblGrid>
                <a:gridCol w="3403600"/>
                <a:gridCol w="3403600"/>
              </a:tblGrid>
              <a:tr h="227178">
                <a:tc>
                  <a:txBody>
                    <a:bodyPr/>
                    <a:lstStyle/>
                    <a:p>
                      <a:pPr marL="0" marR="0">
                        <a:lnSpc>
                          <a:spcPct val="107000"/>
                        </a:lnSpc>
                        <a:spcBef>
                          <a:spcPts val="0"/>
                        </a:spcBef>
                        <a:spcAft>
                          <a:spcPts val="0"/>
                        </a:spcAft>
                      </a:pPr>
                      <a:r>
                        <a:rPr lang="en-US" sz="1200" dirty="0" smtClean="0">
                          <a:effectLst/>
                        </a:rPr>
                        <a:t>FMLA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mn-lt"/>
                          <a:ea typeface="+mn-ea"/>
                          <a:cs typeface="+mn-cs"/>
                        </a:rPr>
                        <a:t>PFLBL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7178">
                <a:tc>
                  <a:txBody>
                    <a:bodyPr/>
                    <a:lstStyle/>
                    <a:p>
                      <a:pPr marL="0" marR="0">
                        <a:lnSpc>
                          <a:spcPct val="107000"/>
                        </a:lnSpc>
                        <a:spcBef>
                          <a:spcPts val="0"/>
                        </a:spcBef>
                        <a:spcAft>
                          <a:spcPts val="0"/>
                        </a:spcAft>
                      </a:pPr>
                      <a:r>
                        <a:rPr lang="en-US" sz="1200">
                          <a:effectLst/>
                        </a:rPr>
                        <a:t>Up to 12 weeks unpaid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12 weeks paid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305">
                <a:tc>
                  <a:txBody>
                    <a:bodyPr/>
                    <a:lstStyle/>
                    <a:p>
                      <a:pPr marL="0" marR="0">
                        <a:lnSpc>
                          <a:spcPct val="107000"/>
                        </a:lnSpc>
                        <a:spcBef>
                          <a:spcPts val="0"/>
                        </a:spcBef>
                        <a:spcAft>
                          <a:spcPts val="0"/>
                        </a:spcAft>
                      </a:pPr>
                      <a:r>
                        <a:rPr lang="en-US" sz="1200" dirty="0">
                          <a:effectLst/>
                        </a:rPr>
                        <a:t>Companies with over 50 employees eligible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rPr>
                        <a:t>Applies </a:t>
                      </a:r>
                      <a:r>
                        <a:rPr lang="en-US" sz="1200" dirty="0">
                          <a:effectLst/>
                        </a:rPr>
                        <a:t>to all employers without regard to the employer's number of employees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3686">
                <a:tc>
                  <a:txBody>
                    <a:bodyPr/>
                    <a:lstStyle/>
                    <a:p>
                      <a:pPr marL="0" marR="0">
                        <a:lnSpc>
                          <a:spcPct val="107000"/>
                        </a:lnSpc>
                        <a:spcBef>
                          <a:spcPts val="0"/>
                        </a:spcBef>
                        <a:spcAft>
                          <a:spcPts val="0"/>
                        </a:spcAft>
                      </a:pPr>
                      <a:r>
                        <a:rPr lang="en-US" sz="1200">
                          <a:effectLst/>
                        </a:rPr>
                        <a:t>Employees are eligible to take FMLA leave if they have worked for their employer for at least 12 months, and have worked for at least 1,250 hours over the previous 12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Employed by their employer for at least 26 or more consecutive weeks preceding the beginning of leave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3686">
                <a:tc>
                  <a:txBody>
                    <a:bodyPr/>
                    <a:lstStyle/>
                    <a:p>
                      <a:pPr marL="0" marR="0">
                        <a:lnSpc>
                          <a:spcPct val="107000"/>
                        </a:lnSpc>
                        <a:spcBef>
                          <a:spcPts val="0"/>
                        </a:spcBef>
                        <a:spcAft>
                          <a:spcPts val="0"/>
                        </a:spcAft>
                      </a:pPr>
                      <a:r>
                        <a:rPr lang="en-US" sz="1200">
                          <a:effectLst/>
                        </a:rPr>
                        <a:t>The birth of a child and to care for the newborn child within one year of birth;</a:t>
                      </a:r>
                      <a:endParaRPr lang="en-US" sz="1100">
                        <a:effectLst/>
                      </a:endParaRPr>
                    </a:p>
                    <a:p>
                      <a:pPr marL="0" marR="0">
                        <a:lnSpc>
                          <a:spcPct val="107000"/>
                        </a:lnSpc>
                        <a:spcBef>
                          <a:spcPts val="0"/>
                        </a:spcBef>
                        <a:spcAft>
                          <a:spcPts val="0"/>
                        </a:spcAft>
                      </a:pPr>
                      <a:r>
                        <a:rPr lang="en-US" sz="1200">
                          <a:effectLst/>
                        </a:rPr>
                        <a:t>caring for the Eligible Employee's family member with a serious health condition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305">
                <a:tc>
                  <a:txBody>
                    <a:bodyPr/>
                    <a:lstStyle/>
                    <a:p>
                      <a:pPr marL="0" marR="0">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Paid by a state fund – not their employers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305">
                <a:tc>
                  <a:txBody>
                    <a:bodyPr/>
                    <a:lstStyle/>
                    <a:p>
                      <a:pPr marL="0" marR="0">
                        <a:lnSpc>
                          <a:spcPct val="107000"/>
                        </a:lnSpc>
                        <a:spcBef>
                          <a:spcPts val="0"/>
                        </a:spcBef>
                        <a:spcAft>
                          <a:spcPts val="0"/>
                        </a:spcAft>
                      </a:pPr>
                      <a:r>
                        <a:rPr lang="en-US" sz="1200">
                          <a:effectLst/>
                        </a:rPr>
                        <a:t>Have worked for at least 1,250 hours within the previous 12-month period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 minimum hours requirement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7178">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6401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111" y="699911"/>
            <a:ext cx="5283200" cy="5753623"/>
          </a:xfrm>
        </p:spPr>
      </p:pic>
      <p:pic>
        <p:nvPicPr>
          <p:cNvPr id="5" name="Picture 4"/>
          <p:cNvPicPr>
            <a:picLocks noChangeAspect="1"/>
          </p:cNvPicPr>
          <p:nvPr/>
        </p:nvPicPr>
        <p:blipFill>
          <a:blip r:embed="rId3"/>
          <a:stretch>
            <a:fillRect/>
          </a:stretch>
        </p:blipFill>
        <p:spPr>
          <a:xfrm>
            <a:off x="677334" y="2137451"/>
            <a:ext cx="3283404" cy="2694193"/>
          </a:xfrm>
          <a:prstGeom prst="rect">
            <a:avLst/>
          </a:prstGeom>
        </p:spPr>
      </p:pic>
    </p:spTree>
    <p:extLst>
      <p:ext uri="{BB962C8B-B14F-4D97-AF65-F5344CB8AC3E}">
        <p14:creationId xmlns:p14="http://schemas.microsoft.com/office/powerpoint/2010/main" val="1925921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84355" cy="1320800"/>
          </a:xfrm>
        </p:spPr>
        <p:txBody>
          <a:bodyPr>
            <a:normAutofit fontScale="90000"/>
          </a:bodyPr>
          <a:lstStyle/>
          <a:p>
            <a:pPr algn="ctr"/>
            <a:r>
              <a:rPr lang="en-US" dirty="0" smtClean="0"/>
              <a:t>When fully phased in, NY will have the </a:t>
            </a:r>
            <a:r>
              <a:rPr lang="en-US" b="1" dirty="0" smtClean="0"/>
              <a:t>longest</a:t>
            </a:r>
            <a:r>
              <a:rPr lang="en-US" dirty="0" smtClean="0"/>
              <a:t> and </a:t>
            </a:r>
            <a:r>
              <a:rPr lang="en-US" b="1" dirty="0" smtClean="0"/>
              <a:t>most comprehensive </a:t>
            </a:r>
            <a:r>
              <a:rPr lang="en-US" u="sng" dirty="0" smtClean="0"/>
              <a:t>paid</a:t>
            </a:r>
            <a:r>
              <a:rPr lang="en-US" dirty="0" smtClean="0"/>
              <a:t> family leave program in the nation</a:t>
            </a:r>
            <a:endParaRPr lang="en-US" dirty="0"/>
          </a:p>
        </p:txBody>
      </p:sp>
      <p:pic>
        <p:nvPicPr>
          <p:cNvPr id="6" name="Content Placeholder 5"/>
          <p:cNvPicPr>
            <a:picLocks noGrp="1" noChangeAspect="1"/>
          </p:cNvPicPr>
          <p:nvPr>
            <p:ph idx="1"/>
          </p:nvPr>
        </p:nvPicPr>
        <p:blipFill>
          <a:blip r:embed="rId2"/>
          <a:stretch>
            <a:fillRect/>
          </a:stretch>
        </p:blipFill>
        <p:spPr>
          <a:xfrm>
            <a:off x="2004385" y="2341210"/>
            <a:ext cx="5920690" cy="3881437"/>
          </a:xfrm>
          <a:prstGeom prst="rect">
            <a:avLst/>
          </a:prstGeom>
        </p:spPr>
      </p:pic>
    </p:spTree>
    <p:extLst>
      <p:ext uri="{BB962C8B-B14F-4D97-AF65-F5344CB8AC3E}">
        <p14:creationId xmlns:p14="http://schemas.microsoft.com/office/powerpoint/2010/main" val="71234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0889"/>
            <a:ext cx="8596668" cy="1320800"/>
          </a:xfrm>
        </p:spPr>
        <p:txBody>
          <a:bodyPr/>
          <a:lstStyle/>
          <a:p>
            <a:r>
              <a:rPr lang="en-US" dirty="0" smtClean="0"/>
              <a:t>Assessment: Access versus Use of Benefit</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668" y="1930400"/>
            <a:ext cx="6096000" cy="3429000"/>
          </a:xfrm>
        </p:spPr>
      </p:pic>
      <p:sp>
        <p:nvSpPr>
          <p:cNvPr id="5" name="TextBox 4"/>
          <p:cNvSpPr txBox="1"/>
          <p:nvPr/>
        </p:nvSpPr>
        <p:spPr>
          <a:xfrm>
            <a:off x="1304048" y="5576712"/>
            <a:ext cx="8765641" cy="830997"/>
          </a:xfrm>
          <a:prstGeom prst="rect">
            <a:avLst/>
          </a:prstGeom>
          <a:noFill/>
        </p:spPr>
        <p:txBody>
          <a:bodyPr wrap="square" rtlCol="0">
            <a:spAutoFit/>
          </a:bodyPr>
          <a:lstStyle/>
          <a:p>
            <a:r>
              <a:rPr lang="en-US" sz="2400" b="1" dirty="0" smtClean="0">
                <a:solidFill>
                  <a:srgbClr val="7030A0"/>
                </a:solidFill>
              </a:rPr>
              <a:t>Policy Implications/Limitations: Law is not enough!</a:t>
            </a:r>
          </a:p>
          <a:p>
            <a:r>
              <a:rPr lang="en-US" sz="2400" b="1" dirty="0" smtClean="0">
                <a:solidFill>
                  <a:srgbClr val="7030A0"/>
                </a:solidFill>
              </a:rPr>
              <a:t>What is being assessed, is it appropriate, and by whom?</a:t>
            </a:r>
            <a:endParaRPr lang="en-US" sz="2400" b="1" dirty="0">
              <a:solidFill>
                <a:srgbClr val="7030A0"/>
              </a:solidFill>
            </a:endParaRPr>
          </a:p>
        </p:txBody>
      </p:sp>
    </p:spTree>
    <p:extLst>
      <p:ext uri="{BB962C8B-B14F-4D97-AF65-F5344CB8AC3E}">
        <p14:creationId xmlns:p14="http://schemas.microsoft.com/office/powerpoint/2010/main" val="412210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034" y="270933"/>
            <a:ext cx="8596668" cy="1320800"/>
          </a:xfrm>
        </p:spPr>
        <p:txBody>
          <a:bodyPr/>
          <a:lstStyle/>
          <a:p>
            <a:r>
              <a:rPr lang="en-US" dirty="0" smtClean="0"/>
              <a:t>Ecological Assessment Framework (Stakeholders)</a:t>
            </a:r>
            <a:endParaRPr lang="en-US" dirty="0"/>
          </a:p>
        </p:txBody>
      </p:sp>
      <p:pic>
        <p:nvPicPr>
          <p:cNvPr id="4" name="Content Placeholder 3"/>
          <p:cNvPicPr>
            <a:picLocks noGrp="1" noChangeAspect="1"/>
          </p:cNvPicPr>
          <p:nvPr>
            <p:ph idx="1"/>
          </p:nvPr>
        </p:nvPicPr>
        <p:blipFill>
          <a:blip r:embed="rId2"/>
          <a:stretch>
            <a:fillRect/>
          </a:stretch>
        </p:blipFill>
        <p:spPr>
          <a:xfrm>
            <a:off x="-636890" y="1978961"/>
            <a:ext cx="6803322" cy="4581680"/>
          </a:xfrm>
          <a:prstGeom prst="rect">
            <a:avLst/>
          </a:prstGeom>
        </p:spPr>
      </p:pic>
      <p:sp>
        <p:nvSpPr>
          <p:cNvPr id="3" name="Rectangle 2"/>
          <p:cNvSpPr/>
          <p:nvPr/>
        </p:nvSpPr>
        <p:spPr>
          <a:xfrm>
            <a:off x="5236368" y="2212596"/>
            <a:ext cx="6767001" cy="3200876"/>
          </a:xfrm>
          <a:prstGeom prst="rect">
            <a:avLst/>
          </a:prstGeom>
        </p:spPr>
        <p:txBody>
          <a:bodyPr wrap="square">
            <a:spAutoFit/>
          </a:bodyPr>
          <a:lstStyle/>
          <a:p>
            <a:r>
              <a:rPr lang="en-US" dirty="0" smtClean="0"/>
              <a:t/>
            </a:r>
            <a:br>
              <a:rPr lang="en-US" dirty="0" smtClean="0"/>
            </a:br>
            <a:r>
              <a:rPr lang="en-US" dirty="0" smtClean="0"/>
              <a:t>“Paid </a:t>
            </a:r>
            <a:r>
              <a:rPr lang="en-US" dirty="0"/>
              <a:t>parental leave and subsidized child-care </a:t>
            </a:r>
            <a:endParaRPr lang="en-US" dirty="0" smtClean="0"/>
          </a:p>
          <a:p>
            <a:r>
              <a:rPr lang="en-US" dirty="0" smtClean="0"/>
              <a:t>help </a:t>
            </a:r>
            <a:r>
              <a:rPr lang="en-US" dirty="0"/>
              <a:t>to get and keep more women in the workforce, contribute to economic </a:t>
            </a:r>
            <a:r>
              <a:rPr lang="en-US" dirty="0" smtClean="0"/>
              <a:t>growth and offer </a:t>
            </a:r>
            <a:r>
              <a:rPr lang="en-US" dirty="0"/>
              <a:t>cognitive and </a:t>
            </a:r>
            <a:endParaRPr lang="en-US" dirty="0" smtClean="0"/>
          </a:p>
          <a:p>
            <a:r>
              <a:rPr lang="en-US" dirty="0" smtClean="0"/>
              <a:t>health </a:t>
            </a:r>
            <a:r>
              <a:rPr lang="en-US" dirty="0"/>
              <a:t>benefits to </a:t>
            </a:r>
            <a:r>
              <a:rPr lang="en-US" dirty="0" smtClean="0"/>
              <a:t>children” (</a:t>
            </a:r>
            <a:r>
              <a:rPr lang="en-US" dirty="0" err="1" smtClean="0"/>
              <a:t>Adema</a:t>
            </a:r>
            <a:r>
              <a:rPr lang="en-US" dirty="0" smtClean="0"/>
              <a:t>, Clark &amp; Frey, 2016, p. 49)</a:t>
            </a:r>
          </a:p>
          <a:p>
            <a:endParaRPr lang="en-US" dirty="0"/>
          </a:p>
          <a:p>
            <a:r>
              <a:rPr lang="en-US" dirty="0"/>
              <a:t>“As long as women’s transitions out of the workforce are seen as personal, little will likely be done to remedy the </a:t>
            </a:r>
            <a:r>
              <a:rPr lang="en-US" dirty="0" smtClean="0"/>
              <a:t>situation” (</a:t>
            </a:r>
            <a:r>
              <a:rPr lang="en-US" dirty="0" err="1" smtClean="0"/>
              <a:t>Prilleltensky</a:t>
            </a:r>
            <a:r>
              <a:rPr lang="en-US" dirty="0" smtClean="0"/>
              <a:t> &amp; </a:t>
            </a:r>
            <a:r>
              <a:rPr lang="en-US" dirty="0" err="1" smtClean="0"/>
              <a:t>Prilleltensky</a:t>
            </a:r>
            <a:r>
              <a:rPr lang="en-US" dirty="0" smtClean="0"/>
              <a:t>, 2006, p. 38). </a:t>
            </a:r>
          </a:p>
          <a:p>
            <a:endParaRPr lang="en-US" sz="1000" dirty="0" smtClean="0"/>
          </a:p>
          <a:p>
            <a:endParaRPr lang="en-US" sz="1200" dirty="0" smtClean="0"/>
          </a:p>
          <a:p>
            <a:endParaRPr lang="en-US" dirty="0"/>
          </a:p>
        </p:txBody>
      </p:sp>
      <p:sp>
        <p:nvSpPr>
          <p:cNvPr id="8" name="Rectangle 7"/>
          <p:cNvSpPr/>
          <p:nvPr/>
        </p:nvSpPr>
        <p:spPr>
          <a:xfrm>
            <a:off x="6031671" y="5589941"/>
            <a:ext cx="6096000" cy="1183016"/>
          </a:xfrm>
          <a:prstGeom prst="rect">
            <a:avLst/>
          </a:prstGeom>
        </p:spPr>
        <p:txBody>
          <a:bodyPr>
            <a:spAutoFit/>
          </a:bodyPr>
          <a:lstStyle/>
          <a:p>
            <a:pPr>
              <a:lnSpc>
                <a:spcPct val="107000"/>
              </a:lnSpc>
              <a:spcAft>
                <a:spcPts val="800"/>
              </a:spcAft>
            </a:pPr>
            <a:r>
              <a:rPr lang="en-US" sz="1200" dirty="0" err="1" smtClean="0">
                <a:latin typeface="+mj-lt"/>
                <a:ea typeface="Calibri" panose="020F0502020204030204" pitchFamily="34" charset="0"/>
                <a:cs typeface="Times New Roman" panose="02020603050405020304" pitchFamily="18" charset="0"/>
              </a:rPr>
              <a:t>Adema</a:t>
            </a:r>
            <a:r>
              <a:rPr lang="en-US" sz="1200" dirty="0" smtClean="0">
                <a:latin typeface="+mj-lt"/>
                <a:ea typeface="Calibri" panose="020F0502020204030204" pitchFamily="34" charset="0"/>
                <a:cs typeface="Times New Roman" panose="02020603050405020304" pitchFamily="18" charset="0"/>
              </a:rPr>
              <a:t>, W., &amp; Frey, V. (2016) Paid parental leave and other supports for parents with 	young children: The United States in international comparison. </a:t>
            </a:r>
            <a:r>
              <a:rPr lang="en-US" sz="1200" i="1" dirty="0" smtClean="0">
                <a:latin typeface="+mj-lt"/>
                <a:ea typeface="Calibri" panose="020F0502020204030204" pitchFamily="34" charset="0"/>
                <a:cs typeface="Times New Roman" panose="02020603050405020304" pitchFamily="18" charset="0"/>
              </a:rPr>
              <a:t>International 	Social Security Review</a:t>
            </a:r>
            <a:r>
              <a:rPr lang="en-US" sz="1200" dirty="0" smtClean="0">
                <a:latin typeface="+mj-lt"/>
                <a:ea typeface="Calibri" panose="020F0502020204030204" pitchFamily="34" charset="0"/>
                <a:cs typeface="Times New Roman" panose="02020603050405020304" pitchFamily="18" charset="0"/>
              </a:rPr>
              <a:t>, 69(2), 29-51. doi:10.1111/issr.12100</a:t>
            </a:r>
          </a:p>
          <a:p>
            <a:pPr>
              <a:lnSpc>
                <a:spcPct val="107000"/>
              </a:lnSpc>
              <a:spcAft>
                <a:spcPts val="800"/>
              </a:spcAft>
            </a:pPr>
            <a:r>
              <a:rPr lang="en-US" sz="1200" dirty="0" err="1" smtClean="0">
                <a:latin typeface="+mj-lt"/>
                <a:ea typeface="Calibri" panose="020F0502020204030204" pitchFamily="34" charset="0"/>
                <a:cs typeface="Times New Roman" panose="02020603050405020304" pitchFamily="18" charset="0"/>
              </a:rPr>
              <a:t>Prilleltensky</a:t>
            </a:r>
            <a:r>
              <a:rPr lang="en-US" sz="1200" dirty="0">
                <a:latin typeface="+mj-lt"/>
                <a:ea typeface="Calibri" panose="020F0502020204030204" pitchFamily="34" charset="0"/>
                <a:cs typeface="Times New Roman" panose="02020603050405020304" pitchFamily="18" charset="0"/>
              </a:rPr>
              <a:t>, I</a:t>
            </a:r>
            <a:r>
              <a:rPr lang="en-US" sz="1200" dirty="0" smtClean="0">
                <a:latin typeface="+mj-lt"/>
                <a:ea typeface="Calibri" panose="020F0502020204030204" pitchFamily="34" charset="0"/>
                <a:cs typeface="Times New Roman" panose="02020603050405020304" pitchFamily="18" charset="0"/>
              </a:rPr>
              <a:t>., </a:t>
            </a:r>
            <a:r>
              <a:rPr lang="en-US" sz="1200" dirty="0">
                <a:latin typeface="+mj-lt"/>
                <a:ea typeface="Calibri" panose="020F0502020204030204" pitchFamily="34" charset="0"/>
                <a:cs typeface="Times New Roman" panose="02020603050405020304" pitchFamily="18" charset="0"/>
              </a:rPr>
              <a:t>&amp; </a:t>
            </a:r>
            <a:r>
              <a:rPr lang="en-US" sz="1200" dirty="0" err="1">
                <a:latin typeface="+mj-lt"/>
                <a:ea typeface="Calibri" panose="020F0502020204030204" pitchFamily="34" charset="0"/>
                <a:cs typeface="Times New Roman" panose="02020603050405020304" pitchFamily="18" charset="0"/>
              </a:rPr>
              <a:t>Prilleltensky</a:t>
            </a:r>
            <a:r>
              <a:rPr lang="en-US" sz="1200" dirty="0">
                <a:latin typeface="+mj-lt"/>
                <a:ea typeface="Calibri" panose="020F0502020204030204" pitchFamily="34" charset="0"/>
                <a:cs typeface="Times New Roman" panose="02020603050405020304" pitchFamily="18" charset="0"/>
              </a:rPr>
              <a:t>, O. (2006) </a:t>
            </a:r>
            <a:r>
              <a:rPr lang="en-US" sz="1200" i="1" dirty="0">
                <a:latin typeface="+mj-lt"/>
                <a:ea typeface="Calibri" panose="020F0502020204030204" pitchFamily="34" charset="0"/>
                <a:cs typeface="Times New Roman" panose="02020603050405020304" pitchFamily="18" charset="0"/>
              </a:rPr>
              <a:t>Promoting well-being: Linking personal, </a:t>
            </a:r>
            <a:r>
              <a:rPr lang="en-US" sz="1200" i="1" dirty="0" smtClean="0">
                <a:latin typeface="+mj-lt"/>
                <a:ea typeface="Calibri" panose="020F0502020204030204" pitchFamily="34" charset="0"/>
                <a:cs typeface="Times New Roman" panose="02020603050405020304" pitchFamily="18" charset="0"/>
              </a:rPr>
              <a:t>	organizational</a:t>
            </a:r>
            <a:r>
              <a:rPr lang="en-US" sz="1200" i="1" dirty="0">
                <a:latin typeface="+mj-lt"/>
                <a:ea typeface="Calibri" panose="020F0502020204030204" pitchFamily="34" charset="0"/>
                <a:cs typeface="Times New Roman" panose="02020603050405020304" pitchFamily="18" charset="0"/>
              </a:rPr>
              <a:t>, and community change</a:t>
            </a:r>
            <a:r>
              <a:rPr lang="en-US" sz="1200" dirty="0">
                <a:latin typeface="+mj-lt"/>
                <a:ea typeface="Calibri" panose="020F0502020204030204" pitchFamily="34" charset="0"/>
                <a:cs typeface="Times New Roman" panose="02020603050405020304" pitchFamily="18" charset="0"/>
              </a:rPr>
              <a:t>. John Wiley and Sons, Hoboken, NJ</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364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1970</TotalTime>
  <Words>855</Words>
  <Application>Microsoft Office PowerPoint</Application>
  <PresentationFormat>Widescreen</PresentationFormat>
  <Paragraphs>137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PowerPoint Presentation</vt:lpstr>
      <vt:lpstr>Law, regulations, and policy within the context of my research</vt:lpstr>
      <vt:lpstr>FMLA versus New York Paid Family Leave Benefits Law (PFLBL)</vt:lpstr>
      <vt:lpstr>Limitations: Policy = Law?</vt:lpstr>
      <vt:lpstr>FMLA versus NY PFLBL</vt:lpstr>
      <vt:lpstr>Timely!</vt:lpstr>
      <vt:lpstr>When fully phased in, NY will have the longest and most comprehensive paid family leave program in the nation</vt:lpstr>
      <vt:lpstr>Assessment: Access versus Use of Benefit </vt:lpstr>
      <vt:lpstr>Ecological Assessment Framework (Stakeholders)</vt:lpstr>
      <vt:lpstr>Research (Society)</vt:lpstr>
      <vt:lpstr>Research (Organization)</vt:lpstr>
      <vt:lpstr>Research (Individual/worker)</vt:lpstr>
      <vt:lpstr>Research (Child)</vt:lpstr>
      <vt:lpstr>Policy Assessment Recommendations:</vt:lpstr>
      <vt:lpstr>Culture trumps strategy…</vt:lpstr>
      <vt:lpstr>PowerPoint Presentation</vt:lpstr>
      <vt:lpstr>References</vt:lpstr>
    </vt:vector>
  </TitlesOfParts>
  <Company>sbu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DeSimone, Kimberly</dc:creator>
  <cp:lastModifiedBy>DeSimone, Kimberly</cp:lastModifiedBy>
  <cp:revision>57</cp:revision>
  <dcterms:created xsi:type="dcterms:W3CDTF">2017-03-18T14:34:05Z</dcterms:created>
  <dcterms:modified xsi:type="dcterms:W3CDTF">2017-05-01T12:48:19Z</dcterms:modified>
</cp:coreProperties>
</file>