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57" r:id="rId4"/>
    <p:sldId id="258" r:id="rId5"/>
    <p:sldId id="259" r:id="rId6"/>
    <p:sldId id="262" r:id="rId7"/>
    <p:sldId id="261" r:id="rId8"/>
    <p:sldId id="263" r:id="rId9"/>
    <p:sldId id="267"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91" autoAdjust="0"/>
    <p:restoredTop sz="94660"/>
  </p:normalViewPr>
  <p:slideViewPr>
    <p:cSldViewPr snapToGrid="0">
      <p:cViewPr varScale="1">
        <p:scale>
          <a:sx n="85" d="100"/>
          <a:sy n="85" d="100"/>
        </p:scale>
        <p:origin x="10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C81881-5A3C-4DA9-865D-108D9D450CD9}"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en-US"/>
        </a:p>
      </dgm:t>
    </dgm:pt>
    <dgm:pt modelId="{EEDE0493-09FE-4BD7-83F9-7ACC3DB96F7C}">
      <dgm:prSet phldrT="[Text]"/>
      <dgm:spPr>
        <a:solidFill>
          <a:srgbClr val="7030A0"/>
        </a:solidFill>
        <a:effectLst>
          <a:glow rad="101600">
            <a:schemeClr val="accent3">
              <a:satMod val="175000"/>
              <a:alpha val="40000"/>
            </a:schemeClr>
          </a:glow>
        </a:effectLst>
      </dgm:spPr>
      <dgm:t>
        <a:bodyPr/>
        <a:lstStyle/>
        <a:p>
          <a:r>
            <a:rPr lang="en-US" dirty="0"/>
            <a:t>Ontology</a:t>
          </a:r>
        </a:p>
        <a:p>
          <a:r>
            <a:rPr lang="en-US" dirty="0"/>
            <a:t>Feminist </a:t>
          </a:r>
          <a:r>
            <a:rPr lang="en-US" dirty="0" smtClean="0"/>
            <a:t>Economics</a:t>
          </a:r>
        </a:p>
        <a:p>
          <a:r>
            <a:rPr lang="en-US" dirty="0" smtClean="0"/>
            <a:t>Post-Structuralism</a:t>
          </a:r>
          <a:endParaRPr lang="en-US" dirty="0"/>
        </a:p>
        <a:p>
          <a:r>
            <a:rPr lang="en-US" dirty="0"/>
            <a:t>Power Distance </a:t>
          </a:r>
        </a:p>
        <a:p>
          <a:r>
            <a:rPr lang="en-US" dirty="0"/>
            <a:t>Vertical/Occupational  </a:t>
          </a:r>
          <a:r>
            <a:rPr lang="en-US" dirty="0" smtClean="0"/>
            <a:t>Segregation</a:t>
          </a:r>
          <a:endParaRPr lang="en-US" dirty="0"/>
        </a:p>
      </dgm:t>
    </dgm:pt>
    <dgm:pt modelId="{5ADDB8A5-979D-4964-9354-EEE84723C64C}" type="parTrans" cxnId="{49A955EC-5712-4064-B33F-842249DC5317}">
      <dgm:prSet/>
      <dgm:spPr/>
      <dgm:t>
        <a:bodyPr/>
        <a:lstStyle/>
        <a:p>
          <a:endParaRPr lang="en-US"/>
        </a:p>
      </dgm:t>
    </dgm:pt>
    <dgm:pt modelId="{618A1315-3F91-4F8E-994D-06F8FE35082E}" type="sibTrans" cxnId="{49A955EC-5712-4064-B33F-842249DC5317}">
      <dgm:prSet/>
      <dgm:spPr/>
      <dgm:t>
        <a:bodyPr/>
        <a:lstStyle/>
        <a:p>
          <a:endParaRPr lang="en-US"/>
        </a:p>
      </dgm:t>
    </dgm:pt>
    <dgm:pt modelId="{0E3B1A4F-9249-4A1F-BBFD-A53B01F58822}">
      <dgm:prSet phldrT="[Text]"/>
      <dgm:spPr>
        <a:solidFill>
          <a:srgbClr val="7030A0"/>
        </a:solidFill>
        <a:effectLst>
          <a:glow rad="101600">
            <a:schemeClr val="accent2">
              <a:satMod val="175000"/>
              <a:alpha val="40000"/>
            </a:schemeClr>
          </a:glow>
        </a:effectLst>
      </dgm:spPr>
      <dgm:t>
        <a:bodyPr/>
        <a:lstStyle/>
        <a:p>
          <a:r>
            <a:rPr lang="en-US" dirty="0" smtClean="0"/>
            <a:t>Epistemology</a:t>
          </a:r>
          <a:endParaRPr lang="en-US" dirty="0"/>
        </a:p>
        <a:p>
          <a:r>
            <a:rPr lang="en-US" dirty="0"/>
            <a:t>Post-Modernism</a:t>
          </a:r>
        </a:p>
        <a:p>
          <a:r>
            <a:rPr lang="en-US" dirty="0"/>
            <a:t>Deconstructivism</a:t>
          </a:r>
        </a:p>
        <a:p>
          <a:r>
            <a:rPr lang="en-US" dirty="0"/>
            <a:t>Enactment</a:t>
          </a:r>
        </a:p>
        <a:p>
          <a:r>
            <a:rPr lang="en-US" dirty="0"/>
            <a:t>Hegemony/Hierarchy</a:t>
          </a:r>
        </a:p>
      </dgm:t>
    </dgm:pt>
    <dgm:pt modelId="{7E1BA5B5-38A2-4193-8725-2698FF747F10}" type="parTrans" cxnId="{FC006F33-B4BE-4BDF-9062-BD7F75565083}">
      <dgm:prSet/>
      <dgm:spPr/>
      <dgm:t>
        <a:bodyPr/>
        <a:lstStyle/>
        <a:p>
          <a:endParaRPr lang="en-US"/>
        </a:p>
      </dgm:t>
    </dgm:pt>
    <dgm:pt modelId="{D7F09060-48FF-46C7-9691-F338BA02CACF}" type="sibTrans" cxnId="{FC006F33-B4BE-4BDF-9062-BD7F75565083}">
      <dgm:prSet/>
      <dgm:spPr/>
      <dgm:t>
        <a:bodyPr/>
        <a:lstStyle/>
        <a:p>
          <a:endParaRPr lang="en-US"/>
        </a:p>
      </dgm:t>
    </dgm:pt>
    <dgm:pt modelId="{2AA616AC-821A-4AD4-B9BC-B95A243FD1C8}">
      <dgm:prSet phldrT="[Text]"/>
      <dgm:spPr>
        <a:solidFill>
          <a:srgbClr val="7030A0"/>
        </a:solidFill>
        <a:effectLst>
          <a:glow rad="101600">
            <a:schemeClr val="accent3">
              <a:satMod val="175000"/>
              <a:alpha val="40000"/>
            </a:schemeClr>
          </a:glow>
        </a:effectLst>
      </dgm:spPr>
      <dgm:t>
        <a:bodyPr/>
        <a:lstStyle/>
        <a:p>
          <a:r>
            <a:rPr lang="en-US" dirty="0"/>
            <a:t>Axiology</a:t>
          </a:r>
        </a:p>
        <a:p>
          <a:r>
            <a:rPr lang="en-US" dirty="0"/>
            <a:t>Feminist Framework</a:t>
          </a:r>
        </a:p>
        <a:p>
          <a:r>
            <a:rPr lang="en-US" dirty="0"/>
            <a:t>Androcentric Bias</a:t>
          </a:r>
        </a:p>
        <a:p>
          <a:r>
            <a:rPr lang="en-US" dirty="0"/>
            <a:t>Male Centered Work Ethos</a:t>
          </a:r>
        </a:p>
      </dgm:t>
    </dgm:pt>
    <dgm:pt modelId="{1A734DBA-49A7-49EB-BD42-145D4F17F5FF}" type="parTrans" cxnId="{3A736557-80A3-4FDF-98E1-BA3D9CE5AE84}">
      <dgm:prSet/>
      <dgm:spPr/>
      <dgm:t>
        <a:bodyPr/>
        <a:lstStyle/>
        <a:p>
          <a:endParaRPr lang="en-US"/>
        </a:p>
      </dgm:t>
    </dgm:pt>
    <dgm:pt modelId="{AA13A216-4DAC-4284-844C-040BE9A8486C}" type="sibTrans" cxnId="{3A736557-80A3-4FDF-98E1-BA3D9CE5AE84}">
      <dgm:prSet/>
      <dgm:spPr/>
      <dgm:t>
        <a:bodyPr/>
        <a:lstStyle/>
        <a:p>
          <a:endParaRPr lang="en-US"/>
        </a:p>
      </dgm:t>
    </dgm:pt>
    <dgm:pt modelId="{60942E52-2524-41BD-B0CB-DC25B23E70A6}">
      <dgm:prSet phldrT="[Text]"/>
      <dgm:spPr>
        <a:solidFill>
          <a:srgbClr val="7030A0"/>
        </a:solidFill>
        <a:effectLst>
          <a:glow rad="101600">
            <a:schemeClr val="accent3">
              <a:satMod val="175000"/>
              <a:alpha val="40000"/>
            </a:schemeClr>
          </a:glow>
        </a:effectLst>
      </dgm:spPr>
      <dgm:t>
        <a:bodyPr/>
        <a:lstStyle/>
        <a:p>
          <a:r>
            <a:rPr lang="en-US" dirty="0"/>
            <a:t>Key Theories</a:t>
          </a:r>
        </a:p>
        <a:p>
          <a:r>
            <a:rPr lang="en-US" dirty="0" smtClean="0"/>
            <a:t>Post-Modernism/Enactment</a:t>
          </a:r>
          <a:endParaRPr lang="en-US" dirty="0"/>
        </a:p>
        <a:p>
          <a:r>
            <a:rPr lang="en-US" dirty="0"/>
            <a:t>Ecological</a:t>
          </a:r>
        </a:p>
        <a:p>
          <a:r>
            <a:rPr lang="en-US" dirty="0"/>
            <a:t>Gender </a:t>
          </a:r>
          <a:r>
            <a:rPr lang="en-US" dirty="0" smtClean="0"/>
            <a:t>Socialization </a:t>
          </a:r>
          <a:r>
            <a:rPr lang="en-US" dirty="0"/>
            <a:t>Theory</a:t>
          </a:r>
        </a:p>
      </dgm:t>
    </dgm:pt>
    <dgm:pt modelId="{BE7EF506-5467-4915-8E26-7EC8F1F3EB2A}" type="parTrans" cxnId="{0FC09134-A6A2-4E80-88F5-C09B0D408FD9}">
      <dgm:prSet/>
      <dgm:spPr/>
      <dgm:t>
        <a:bodyPr/>
        <a:lstStyle/>
        <a:p>
          <a:endParaRPr lang="en-US"/>
        </a:p>
      </dgm:t>
    </dgm:pt>
    <dgm:pt modelId="{76AF35F2-5B2C-45E3-98D6-C7AAF81F0B51}" type="sibTrans" cxnId="{0FC09134-A6A2-4E80-88F5-C09B0D408FD9}">
      <dgm:prSet/>
      <dgm:spPr/>
      <dgm:t>
        <a:bodyPr/>
        <a:lstStyle/>
        <a:p>
          <a:endParaRPr lang="en-US"/>
        </a:p>
      </dgm:t>
    </dgm:pt>
    <dgm:pt modelId="{09193660-D4F9-48FF-AA6E-E5C4D72E7141}">
      <dgm:prSet phldrT="[Text]"/>
      <dgm:spPr>
        <a:solidFill>
          <a:srgbClr val="7030A0"/>
        </a:solidFill>
        <a:effectLst>
          <a:glow rad="101600">
            <a:schemeClr val="accent3">
              <a:satMod val="175000"/>
              <a:alpha val="40000"/>
            </a:schemeClr>
          </a:glow>
        </a:effectLst>
      </dgm:spPr>
      <dgm:t>
        <a:bodyPr/>
        <a:lstStyle/>
        <a:p>
          <a:r>
            <a:rPr lang="en-US" dirty="0"/>
            <a:t>Key Variables</a:t>
          </a:r>
        </a:p>
        <a:p>
          <a:r>
            <a:rPr lang="en-US" dirty="0"/>
            <a:t>Underrepresentation of Women in Power Positions </a:t>
          </a:r>
        </a:p>
        <a:p>
          <a:r>
            <a:rPr lang="en-US" dirty="0"/>
            <a:t>Push Variables</a:t>
          </a:r>
        </a:p>
        <a:p>
          <a:r>
            <a:rPr lang="en-US" dirty="0"/>
            <a:t>Pull Variables</a:t>
          </a:r>
        </a:p>
      </dgm:t>
    </dgm:pt>
    <dgm:pt modelId="{A353D7B5-2A3D-4BF2-9ED8-DF7A4C4D4843}" type="parTrans" cxnId="{776353EE-164F-4878-9A6D-5A43615DA587}">
      <dgm:prSet/>
      <dgm:spPr/>
      <dgm:t>
        <a:bodyPr/>
        <a:lstStyle/>
        <a:p>
          <a:endParaRPr lang="en-US"/>
        </a:p>
      </dgm:t>
    </dgm:pt>
    <dgm:pt modelId="{B4FB1E97-7E68-4E7E-A9D4-B0198DE71A2A}" type="sibTrans" cxnId="{776353EE-164F-4878-9A6D-5A43615DA587}">
      <dgm:prSet/>
      <dgm:spPr/>
      <dgm:t>
        <a:bodyPr/>
        <a:lstStyle/>
        <a:p>
          <a:endParaRPr lang="en-US"/>
        </a:p>
      </dgm:t>
    </dgm:pt>
    <dgm:pt modelId="{A3D84723-67DA-4C77-930B-C66A5432CFFF}" type="pres">
      <dgm:prSet presAssocID="{EDC81881-5A3C-4DA9-865D-108D9D450CD9}" presName="cycle" presStyleCnt="0">
        <dgm:presLayoutVars>
          <dgm:dir/>
          <dgm:resizeHandles val="exact"/>
        </dgm:presLayoutVars>
      </dgm:prSet>
      <dgm:spPr/>
      <dgm:t>
        <a:bodyPr/>
        <a:lstStyle/>
        <a:p>
          <a:endParaRPr lang="en-US"/>
        </a:p>
      </dgm:t>
    </dgm:pt>
    <dgm:pt modelId="{89CCC1BF-F496-4A8A-B7EE-A6BD8216742B}" type="pres">
      <dgm:prSet presAssocID="{EEDE0493-09FE-4BD7-83F9-7ACC3DB96F7C}" presName="node" presStyleLbl="node1" presStyleIdx="0" presStyleCnt="5">
        <dgm:presLayoutVars>
          <dgm:bulletEnabled val="1"/>
        </dgm:presLayoutVars>
      </dgm:prSet>
      <dgm:spPr/>
      <dgm:t>
        <a:bodyPr/>
        <a:lstStyle/>
        <a:p>
          <a:endParaRPr lang="en-US"/>
        </a:p>
      </dgm:t>
    </dgm:pt>
    <dgm:pt modelId="{81172818-DD63-417A-84B3-69B65587CC4A}" type="pres">
      <dgm:prSet presAssocID="{EEDE0493-09FE-4BD7-83F9-7ACC3DB96F7C}" presName="spNode" presStyleCnt="0"/>
      <dgm:spPr/>
    </dgm:pt>
    <dgm:pt modelId="{D94AC7D9-09D4-4FC3-835C-166CF31CB411}" type="pres">
      <dgm:prSet presAssocID="{618A1315-3F91-4F8E-994D-06F8FE35082E}" presName="sibTrans" presStyleLbl="sibTrans1D1" presStyleIdx="0" presStyleCnt="5"/>
      <dgm:spPr/>
      <dgm:t>
        <a:bodyPr/>
        <a:lstStyle/>
        <a:p>
          <a:endParaRPr lang="en-US"/>
        </a:p>
      </dgm:t>
    </dgm:pt>
    <dgm:pt modelId="{FE9D9AAE-B9CC-46D4-97B4-9F29E84B0892}" type="pres">
      <dgm:prSet presAssocID="{0E3B1A4F-9249-4A1F-BBFD-A53B01F58822}" presName="node" presStyleLbl="node1" presStyleIdx="1" presStyleCnt="5" custRadScaleRad="104900" custRadScaleInc="52089">
        <dgm:presLayoutVars>
          <dgm:bulletEnabled val="1"/>
        </dgm:presLayoutVars>
      </dgm:prSet>
      <dgm:spPr/>
      <dgm:t>
        <a:bodyPr/>
        <a:lstStyle/>
        <a:p>
          <a:endParaRPr lang="en-US"/>
        </a:p>
      </dgm:t>
    </dgm:pt>
    <dgm:pt modelId="{B45679B4-5D09-4313-BD74-A8BD885C24D7}" type="pres">
      <dgm:prSet presAssocID="{0E3B1A4F-9249-4A1F-BBFD-A53B01F58822}" presName="spNode" presStyleCnt="0"/>
      <dgm:spPr/>
    </dgm:pt>
    <dgm:pt modelId="{5CA303F3-3827-4511-9F62-26770239F74C}" type="pres">
      <dgm:prSet presAssocID="{D7F09060-48FF-46C7-9691-F338BA02CACF}" presName="sibTrans" presStyleLbl="sibTrans1D1" presStyleIdx="1" presStyleCnt="5"/>
      <dgm:spPr/>
      <dgm:t>
        <a:bodyPr/>
        <a:lstStyle/>
        <a:p>
          <a:endParaRPr lang="en-US"/>
        </a:p>
      </dgm:t>
    </dgm:pt>
    <dgm:pt modelId="{5DFCBB5A-A95C-4991-BC3A-D5FC5262EF0E}" type="pres">
      <dgm:prSet presAssocID="{2AA616AC-821A-4AD4-B9BC-B95A243FD1C8}" presName="node" presStyleLbl="node1" presStyleIdx="2" presStyleCnt="5">
        <dgm:presLayoutVars>
          <dgm:bulletEnabled val="1"/>
        </dgm:presLayoutVars>
      </dgm:prSet>
      <dgm:spPr/>
      <dgm:t>
        <a:bodyPr/>
        <a:lstStyle/>
        <a:p>
          <a:endParaRPr lang="en-US"/>
        </a:p>
      </dgm:t>
    </dgm:pt>
    <dgm:pt modelId="{01CF9BDD-9A26-45EB-8AAD-BCB6D63E5AE9}" type="pres">
      <dgm:prSet presAssocID="{2AA616AC-821A-4AD4-B9BC-B95A243FD1C8}" presName="spNode" presStyleCnt="0"/>
      <dgm:spPr/>
    </dgm:pt>
    <dgm:pt modelId="{2DC1736C-8217-4EA0-820D-C68AE7269161}" type="pres">
      <dgm:prSet presAssocID="{AA13A216-4DAC-4284-844C-040BE9A8486C}" presName="sibTrans" presStyleLbl="sibTrans1D1" presStyleIdx="2" presStyleCnt="5"/>
      <dgm:spPr/>
      <dgm:t>
        <a:bodyPr/>
        <a:lstStyle/>
        <a:p>
          <a:endParaRPr lang="en-US"/>
        </a:p>
      </dgm:t>
    </dgm:pt>
    <dgm:pt modelId="{2E90C20D-0D16-48AB-B104-C358E8016A3B}" type="pres">
      <dgm:prSet presAssocID="{60942E52-2524-41BD-B0CB-DC25B23E70A6}" presName="node" presStyleLbl="node1" presStyleIdx="3" presStyleCnt="5" custRadScaleRad="96367" custRadScaleInc="-12871">
        <dgm:presLayoutVars>
          <dgm:bulletEnabled val="1"/>
        </dgm:presLayoutVars>
      </dgm:prSet>
      <dgm:spPr/>
      <dgm:t>
        <a:bodyPr/>
        <a:lstStyle/>
        <a:p>
          <a:endParaRPr lang="en-US"/>
        </a:p>
      </dgm:t>
    </dgm:pt>
    <dgm:pt modelId="{705F052E-2BEC-4D8E-8758-FCD7FABC7F0B}" type="pres">
      <dgm:prSet presAssocID="{60942E52-2524-41BD-B0CB-DC25B23E70A6}" presName="spNode" presStyleCnt="0"/>
      <dgm:spPr/>
    </dgm:pt>
    <dgm:pt modelId="{98D973F1-998A-462F-86C1-89C364050367}" type="pres">
      <dgm:prSet presAssocID="{76AF35F2-5B2C-45E3-98D6-C7AAF81F0B51}" presName="sibTrans" presStyleLbl="sibTrans1D1" presStyleIdx="3" presStyleCnt="5"/>
      <dgm:spPr/>
      <dgm:t>
        <a:bodyPr/>
        <a:lstStyle/>
        <a:p>
          <a:endParaRPr lang="en-US"/>
        </a:p>
      </dgm:t>
    </dgm:pt>
    <dgm:pt modelId="{0EDBFD16-10BD-4A3D-9473-545E3B93F632}" type="pres">
      <dgm:prSet presAssocID="{09193660-D4F9-48FF-AA6E-E5C4D72E7141}" presName="node" presStyleLbl="node1" presStyleIdx="4" presStyleCnt="5" custRadScaleRad="102848" custRadScaleInc="-51630">
        <dgm:presLayoutVars>
          <dgm:bulletEnabled val="1"/>
        </dgm:presLayoutVars>
      </dgm:prSet>
      <dgm:spPr/>
      <dgm:t>
        <a:bodyPr/>
        <a:lstStyle/>
        <a:p>
          <a:endParaRPr lang="en-US"/>
        </a:p>
      </dgm:t>
    </dgm:pt>
    <dgm:pt modelId="{32787092-780C-4959-87EC-34D1CA9C0E1A}" type="pres">
      <dgm:prSet presAssocID="{09193660-D4F9-48FF-AA6E-E5C4D72E7141}" presName="spNode" presStyleCnt="0"/>
      <dgm:spPr/>
    </dgm:pt>
    <dgm:pt modelId="{C7FC0ABB-878E-4309-B5AE-49487354D5DC}" type="pres">
      <dgm:prSet presAssocID="{B4FB1E97-7E68-4E7E-A9D4-B0198DE71A2A}" presName="sibTrans" presStyleLbl="sibTrans1D1" presStyleIdx="4" presStyleCnt="5"/>
      <dgm:spPr/>
      <dgm:t>
        <a:bodyPr/>
        <a:lstStyle/>
        <a:p>
          <a:endParaRPr lang="en-US"/>
        </a:p>
      </dgm:t>
    </dgm:pt>
  </dgm:ptLst>
  <dgm:cxnLst>
    <dgm:cxn modelId="{D3430288-F744-4DA2-8E01-4B9D9D4C2FD7}" type="presOf" srcId="{AA13A216-4DAC-4284-844C-040BE9A8486C}" destId="{2DC1736C-8217-4EA0-820D-C68AE7269161}" srcOrd="0" destOrd="0" presId="urn:microsoft.com/office/officeart/2005/8/layout/cycle6"/>
    <dgm:cxn modelId="{977B1C01-9D63-461B-A29E-194F93E5AC24}" type="presOf" srcId="{B4FB1E97-7E68-4E7E-A9D4-B0198DE71A2A}" destId="{C7FC0ABB-878E-4309-B5AE-49487354D5DC}" srcOrd="0" destOrd="0" presId="urn:microsoft.com/office/officeart/2005/8/layout/cycle6"/>
    <dgm:cxn modelId="{FC006F33-B4BE-4BDF-9062-BD7F75565083}" srcId="{EDC81881-5A3C-4DA9-865D-108D9D450CD9}" destId="{0E3B1A4F-9249-4A1F-BBFD-A53B01F58822}" srcOrd="1" destOrd="0" parTransId="{7E1BA5B5-38A2-4193-8725-2698FF747F10}" sibTransId="{D7F09060-48FF-46C7-9691-F338BA02CACF}"/>
    <dgm:cxn modelId="{7C66D215-914D-48F2-9DCB-B15DE2708652}" type="presOf" srcId="{2AA616AC-821A-4AD4-B9BC-B95A243FD1C8}" destId="{5DFCBB5A-A95C-4991-BC3A-D5FC5262EF0E}" srcOrd="0" destOrd="0" presId="urn:microsoft.com/office/officeart/2005/8/layout/cycle6"/>
    <dgm:cxn modelId="{3A736557-80A3-4FDF-98E1-BA3D9CE5AE84}" srcId="{EDC81881-5A3C-4DA9-865D-108D9D450CD9}" destId="{2AA616AC-821A-4AD4-B9BC-B95A243FD1C8}" srcOrd="2" destOrd="0" parTransId="{1A734DBA-49A7-49EB-BD42-145D4F17F5FF}" sibTransId="{AA13A216-4DAC-4284-844C-040BE9A8486C}"/>
    <dgm:cxn modelId="{F187A55F-E353-4778-AE06-2AA61379CE12}" type="presOf" srcId="{0E3B1A4F-9249-4A1F-BBFD-A53B01F58822}" destId="{FE9D9AAE-B9CC-46D4-97B4-9F29E84B0892}" srcOrd="0" destOrd="0" presId="urn:microsoft.com/office/officeart/2005/8/layout/cycle6"/>
    <dgm:cxn modelId="{5CA6060A-1F39-4189-865D-77CB04DAD9D5}" type="presOf" srcId="{09193660-D4F9-48FF-AA6E-E5C4D72E7141}" destId="{0EDBFD16-10BD-4A3D-9473-545E3B93F632}" srcOrd="0" destOrd="0" presId="urn:microsoft.com/office/officeart/2005/8/layout/cycle6"/>
    <dgm:cxn modelId="{1977730E-446C-4F43-A4E9-3D966D52BEBF}" type="presOf" srcId="{EEDE0493-09FE-4BD7-83F9-7ACC3DB96F7C}" destId="{89CCC1BF-F496-4A8A-B7EE-A6BD8216742B}" srcOrd="0" destOrd="0" presId="urn:microsoft.com/office/officeart/2005/8/layout/cycle6"/>
    <dgm:cxn modelId="{0FC09134-A6A2-4E80-88F5-C09B0D408FD9}" srcId="{EDC81881-5A3C-4DA9-865D-108D9D450CD9}" destId="{60942E52-2524-41BD-B0CB-DC25B23E70A6}" srcOrd="3" destOrd="0" parTransId="{BE7EF506-5467-4915-8E26-7EC8F1F3EB2A}" sibTransId="{76AF35F2-5B2C-45E3-98D6-C7AAF81F0B51}"/>
    <dgm:cxn modelId="{5F7E6997-1DAD-46DF-A7C6-775048665D27}" type="presOf" srcId="{60942E52-2524-41BD-B0CB-DC25B23E70A6}" destId="{2E90C20D-0D16-48AB-B104-C358E8016A3B}" srcOrd="0" destOrd="0" presId="urn:microsoft.com/office/officeart/2005/8/layout/cycle6"/>
    <dgm:cxn modelId="{6A6987D3-6AA0-4374-AB87-0CBA9728187A}" type="presOf" srcId="{EDC81881-5A3C-4DA9-865D-108D9D450CD9}" destId="{A3D84723-67DA-4C77-930B-C66A5432CFFF}" srcOrd="0" destOrd="0" presId="urn:microsoft.com/office/officeart/2005/8/layout/cycle6"/>
    <dgm:cxn modelId="{49A955EC-5712-4064-B33F-842249DC5317}" srcId="{EDC81881-5A3C-4DA9-865D-108D9D450CD9}" destId="{EEDE0493-09FE-4BD7-83F9-7ACC3DB96F7C}" srcOrd="0" destOrd="0" parTransId="{5ADDB8A5-979D-4964-9354-EEE84723C64C}" sibTransId="{618A1315-3F91-4F8E-994D-06F8FE35082E}"/>
    <dgm:cxn modelId="{B4E4D2F8-6ACA-4A8D-A5C6-D44336C71C73}" type="presOf" srcId="{618A1315-3F91-4F8E-994D-06F8FE35082E}" destId="{D94AC7D9-09D4-4FC3-835C-166CF31CB411}" srcOrd="0" destOrd="0" presId="urn:microsoft.com/office/officeart/2005/8/layout/cycle6"/>
    <dgm:cxn modelId="{776353EE-164F-4878-9A6D-5A43615DA587}" srcId="{EDC81881-5A3C-4DA9-865D-108D9D450CD9}" destId="{09193660-D4F9-48FF-AA6E-E5C4D72E7141}" srcOrd="4" destOrd="0" parTransId="{A353D7B5-2A3D-4BF2-9ED8-DF7A4C4D4843}" sibTransId="{B4FB1E97-7E68-4E7E-A9D4-B0198DE71A2A}"/>
    <dgm:cxn modelId="{E6A8B7BE-FCE3-48F4-9F02-D784848405E9}" type="presOf" srcId="{76AF35F2-5B2C-45E3-98D6-C7AAF81F0B51}" destId="{98D973F1-998A-462F-86C1-89C364050367}" srcOrd="0" destOrd="0" presId="urn:microsoft.com/office/officeart/2005/8/layout/cycle6"/>
    <dgm:cxn modelId="{F3E39D5E-E9FA-45D1-8E24-AC4FFD4FE43F}" type="presOf" srcId="{D7F09060-48FF-46C7-9691-F338BA02CACF}" destId="{5CA303F3-3827-4511-9F62-26770239F74C}" srcOrd="0" destOrd="0" presId="urn:microsoft.com/office/officeart/2005/8/layout/cycle6"/>
    <dgm:cxn modelId="{DF69A902-C6BB-4CB7-9BC4-8ECF298BB1F9}" type="presParOf" srcId="{A3D84723-67DA-4C77-930B-C66A5432CFFF}" destId="{89CCC1BF-F496-4A8A-B7EE-A6BD8216742B}" srcOrd="0" destOrd="0" presId="urn:microsoft.com/office/officeart/2005/8/layout/cycle6"/>
    <dgm:cxn modelId="{D1E8C70A-B433-4853-A54F-2AE0FDC14100}" type="presParOf" srcId="{A3D84723-67DA-4C77-930B-C66A5432CFFF}" destId="{81172818-DD63-417A-84B3-69B65587CC4A}" srcOrd="1" destOrd="0" presId="urn:microsoft.com/office/officeart/2005/8/layout/cycle6"/>
    <dgm:cxn modelId="{6D948194-7CE6-4D0A-9AEA-4B215E3C9EB0}" type="presParOf" srcId="{A3D84723-67DA-4C77-930B-C66A5432CFFF}" destId="{D94AC7D9-09D4-4FC3-835C-166CF31CB411}" srcOrd="2" destOrd="0" presId="urn:microsoft.com/office/officeart/2005/8/layout/cycle6"/>
    <dgm:cxn modelId="{1A26FA27-E645-43A1-808E-69A95F64AF58}" type="presParOf" srcId="{A3D84723-67DA-4C77-930B-C66A5432CFFF}" destId="{FE9D9AAE-B9CC-46D4-97B4-9F29E84B0892}" srcOrd="3" destOrd="0" presId="urn:microsoft.com/office/officeart/2005/8/layout/cycle6"/>
    <dgm:cxn modelId="{BB422BD6-32C2-4F86-9EFD-7442E8898D41}" type="presParOf" srcId="{A3D84723-67DA-4C77-930B-C66A5432CFFF}" destId="{B45679B4-5D09-4313-BD74-A8BD885C24D7}" srcOrd="4" destOrd="0" presId="urn:microsoft.com/office/officeart/2005/8/layout/cycle6"/>
    <dgm:cxn modelId="{0917D6EC-DE7F-45A0-8151-221F33B523FF}" type="presParOf" srcId="{A3D84723-67DA-4C77-930B-C66A5432CFFF}" destId="{5CA303F3-3827-4511-9F62-26770239F74C}" srcOrd="5" destOrd="0" presId="urn:microsoft.com/office/officeart/2005/8/layout/cycle6"/>
    <dgm:cxn modelId="{6E8F1773-413E-466E-96E9-B825411CC8D7}" type="presParOf" srcId="{A3D84723-67DA-4C77-930B-C66A5432CFFF}" destId="{5DFCBB5A-A95C-4991-BC3A-D5FC5262EF0E}" srcOrd="6" destOrd="0" presId="urn:microsoft.com/office/officeart/2005/8/layout/cycle6"/>
    <dgm:cxn modelId="{31AF87EC-70B4-4C2F-801E-D591205FEF33}" type="presParOf" srcId="{A3D84723-67DA-4C77-930B-C66A5432CFFF}" destId="{01CF9BDD-9A26-45EB-8AAD-BCB6D63E5AE9}" srcOrd="7" destOrd="0" presId="urn:microsoft.com/office/officeart/2005/8/layout/cycle6"/>
    <dgm:cxn modelId="{A15CABD1-CE5D-4335-8519-B56A3B371DE4}" type="presParOf" srcId="{A3D84723-67DA-4C77-930B-C66A5432CFFF}" destId="{2DC1736C-8217-4EA0-820D-C68AE7269161}" srcOrd="8" destOrd="0" presId="urn:microsoft.com/office/officeart/2005/8/layout/cycle6"/>
    <dgm:cxn modelId="{C8475007-CD14-4FD2-AC45-4436C44F7982}" type="presParOf" srcId="{A3D84723-67DA-4C77-930B-C66A5432CFFF}" destId="{2E90C20D-0D16-48AB-B104-C358E8016A3B}" srcOrd="9" destOrd="0" presId="urn:microsoft.com/office/officeart/2005/8/layout/cycle6"/>
    <dgm:cxn modelId="{0B12F814-134A-440B-86E5-F9D3811BB6D3}" type="presParOf" srcId="{A3D84723-67DA-4C77-930B-C66A5432CFFF}" destId="{705F052E-2BEC-4D8E-8758-FCD7FABC7F0B}" srcOrd="10" destOrd="0" presId="urn:microsoft.com/office/officeart/2005/8/layout/cycle6"/>
    <dgm:cxn modelId="{0A8A6D69-E93F-4CC0-82BC-B086087A3C9A}" type="presParOf" srcId="{A3D84723-67DA-4C77-930B-C66A5432CFFF}" destId="{98D973F1-998A-462F-86C1-89C364050367}" srcOrd="11" destOrd="0" presId="urn:microsoft.com/office/officeart/2005/8/layout/cycle6"/>
    <dgm:cxn modelId="{25883E56-87E0-40D8-8C31-D281B2C1ED86}" type="presParOf" srcId="{A3D84723-67DA-4C77-930B-C66A5432CFFF}" destId="{0EDBFD16-10BD-4A3D-9473-545E3B93F632}" srcOrd="12" destOrd="0" presId="urn:microsoft.com/office/officeart/2005/8/layout/cycle6"/>
    <dgm:cxn modelId="{950B4DB3-2593-47C7-BD9C-B1552BB5EE7C}" type="presParOf" srcId="{A3D84723-67DA-4C77-930B-C66A5432CFFF}" destId="{32787092-780C-4959-87EC-34D1CA9C0E1A}" srcOrd="13" destOrd="0" presId="urn:microsoft.com/office/officeart/2005/8/layout/cycle6"/>
    <dgm:cxn modelId="{FA4A37E1-BE2E-481B-A29E-16196E771FF4}" type="presParOf" srcId="{A3D84723-67DA-4C77-930B-C66A5432CFFF}" destId="{C7FC0ABB-878E-4309-B5AE-49487354D5DC}" srcOrd="14" destOrd="0" presId="urn:microsoft.com/office/officeart/2005/8/layout/cycle6"/>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C81881-5A3C-4DA9-865D-108D9D450CD9}"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en-US"/>
        </a:p>
      </dgm:t>
    </dgm:pt>
    <dgm:pt modelId="{EEDE0493-09FE-4BD7-83F9-7ACC3DB96F7C}">
      <dgm:prSet phldrT="[Text]"/>
      <dgm:spPr>
        <a:solidFill>
          <a:srgbClr val="7030A0"/>
        </a:solidFill>
      </dgm:spPr>
      <dgm:t>
        <a:bodyPr/>
        <a:lstStyle/>
        <a:p>
          <a:r>
            <a:rPr lang="en-US" dirty="0"/>
            <a:t>Ontology</a:t>
          </a:r>
        </a:p>
        <a:p>
          <a:r>
            <a:rPr lang="en-US" dirty="0"/>
            <a:t>Feminist Economics</a:t>
          </a:r>
        </a:p>
        <a:p>
          <a:r>
            <a:rPr lang="en-US" dirty="0"/>
            <a:t>Power Distance </a:t>
          </a:r>
        </a:p>
        <a:p>
          <a:r>
            <a:rPr lang="en-US" dirty="0"/>
            <a:t>Vertical/Occupational  Segregation</a:t>
          </a:r>
        </a:p>
        <a:p>
          <a:r>
            <a:rPr lang="en-US" dirty="0"/>
            <a:t>Post-Structuralism</a:t>
          </a:r>
        </a:p>
      </dgm:t>
    </dgm:pt>
    <dgm:pt modelId="{5ADDB8A5-979D-4964-9354-EEE84723C64C}" type="parTrans" cxnId="{49A955EC-5712-4064-B33F-842249DC5317}">
      <dgm:prSet/>
      <dgm:spPr/>
      <dgm:t>
        <a:bodyPr/>
        <a:lstStyle/>
        <a:p>
          <a:endParaRPr lang="en-US"/>
        </a:p>
      </dgm:t>
    </dgm:pt>
    <dgm:pt modelId="{618A1315-3F91-4F8E-994D-06F8FE35082E}" type="sibTrans" cxnId="{49A955EC-5712-4064-B33F-842249DC5317}">
      <dgm:prSet/>
      <dgm:spPr/>
      <dgm:t>
        <a:bodyPr/>
        <a:lstStyle/>
        <a:p>
          <a:endParaRPr lang="en-US"/>
        </a:p>
      </dgm:t>
    </dgm:pt>
    <dgm:pt modelId="{0E3B1A4F-9249-4A1F-BBFD-A53B01F58822}">
      <dgm:prSet phldrT="[Text]"/>
      <dgm:spPr>
        <a:solidFill>
          <a:srgbClr val="7030A0"/>
        </a:solidFill>
      </dgm:spPr>
      <dgm:t>
        <a:bodyPr/>
        <a:lstStyle/>
        <a:p>
          <a:r>
            <a:rPr lang="en-US" dirty="0" smtClean="0"/>
            <a:t>Epistemology</a:t>
          </a:r>
          <a:endParaRPr lang="en-US" dirty="0"/>
        </a:p>
        <a:p>
          <a:r>
            <a:rPr lang="en-US" dirty="0"/>
            <a:t>Post-Modernism</a:t>
          </a:r>
        </a:p>
        <a:p>
          <a:r>
            <a:rPr lang="en-US" dirty="0"/>
            <a:t>Deconstructivism</a:t>
          </a:r>
        </a:p>
        <a:p>
          <a:r>
            <a:rPr lang="en-US" dirty="0"/>
            <a:t>Enactment</a:t>
          </a:r>
        </a:p>
        <a:p>
          <a:r>
            <a:rPr lang="en-US" dirty="0"/>
            <a:t>Hegemony/Hierarchy</a:t>
          </a:r>
        </a:p>
      </dgm:t>
    </dgm:pt>
    <dgm:pt modelId="{7E1BA5B5-38A2-4193-8725-2698FF747F10}" type="parTrans" cxnId="{FC006F33-B4BE-4BDF-9062-BD7F75565083}">
      <dgm:prSet/>
      <dgm:spPr/>
      <dgm:t>
        <a:bodyPr/>
        <a:lstStyle/>
        <a:p>
          <a:endParaRPr lang="en-US"/>
        </a:p>
      </dgm:t>
    </dgm:pt>
    <dgm:pt modelId="{D7F09060-48FF-46C7-9691-F338BA02CACF}" type="sibTrans" cxnId="{FC006F33-B4BE-4BDF-9062-BD7F75565083}">
      <dgm:prSet/>
      <dgm:spPr/>
      <dgm:t>
        <a:bodyPr/>
        <a:lstStyle/>
        <a:p>
          <a:endParaRPr lang="en-US"/>
        </a:p>
      </dgm:t>
    </dgm:pt>
    <dgm:pt modelId="{2AA616AC-821A-4AD4-B9BC-B95A243FD1C8}">
      <dgm:prSet phldrT="[Text]"/>
      <dgm:spPr>
        <a:solidFill>
          <a:srgbClr val="7030A0"/>
        </a:solidFill>
      </dgm:spPr>
      <dgm:t>
        <a:bodyPr/>
        <a:lstStyle/>
        <a:p>
          <a:r>
            <a:rPr lang="en-US" dirty="0"/>
            <a:t>Axiology</a:t>
          </a:r>
        </a:p>
        <a:p>
          <a:r>
            <a:rPr lang="en-US" dirty="0"/>
            <a:t>Feminist Framework</a:t>
          </a:r>
        </a:p>
        <a:p>
          <a:r>
            <a:rPr lang="en-US" dirty="0"/>
            <a:t>Androcentric Bias</a:t>
          </a:r>
        </a:p>
        <a:p>
          <a:r>
            <a:rPr lang="en-US" dirty="0"/>
            <a:t>Male Centered Work Ethos</a:t>
          </a:r>
        </a:p>
      </dgm:t>
    </dgm:pt>
    <dgm:pt modelId="{1A734DBA-49A7-49EB-BD42-145D4F17F5FF}" type="parTrans" cxnId="{3A736557-80A3-4FDF-98E1-BA3D9CE5AE84}">
      <dgm:prSet/>
      <dgm:spPr/>
      <dgm:t>
        <a:bodyPr/>
        <a:lstStyle/>
        <a:p>
          <a:endParaRPr lang="en-US"/>
        </a:p>
      </dgm:t>
    </dgm:pt>
    <dgm:pt modelId="{AA13A216-4DAC-4284-844C-040BE9A8486C}" type="sibTrans" cxnId="{3A736557-80A3-4FDF-98E1-BA3D9CE5AE84}">
      <dgm:prSet/>
      <dgm:spPr/>
      <dgm:t>
        <a:bodyPr/>
        <a:lstStyle/>
        <a:p>
          <a:endParaRPr lang="en-US"/>
        </a:p>
      </dgm:t>
    </dgm:pt>
    <dgm:pt modelId="{60942E52-2524-41BD-B0CB-DC25B23E70A6}">
      <dgm:prSet phldrT="[Text]"/>
      <dgm:spPr>
        <a:solidFill>
          <a:srgbClr val="7030A0"/>
        </a:solidFill>
      </dgm:spPr>
      <dgm:t>
        <a:bodyPr/>
        <a:lstStyle/>
        <a:p>
          <a:r>
            <a:rPr lang="en-US" dirty="0"/>
            <a:t>Key Theories</a:t>
          </a:r>
        </a:p>
        <a:p>
          <a:r>
            <a:rPr lang="en-US" dirty="0" smtClean="0"/>
            <a:t>Postmodernism/Enactment</a:t>
          </a:r>
          <a:endParaRPr lang="en-US" dirty="0"/>
        </a:p>
        <a:p>
          <a:r>
            <a:rPr lang="en-US" dirty="0"/>
            <a:t>Ecological</a:t>
          </a:r>
        </a:p>
        <a:p>
          <a:r>
            <a:rPr lang="en-US" dirty="0"/>
            <a:t>Gender </a:t>
          </a:r>
          <a:r>
            <a:rPr lang="en-US" dirty="0" smtClean="0"/>
            <a:t>Socialization </a:t>
          </a:r>
          <a:r>
            <a:rPr lang="en-US" dirty="0"/>
            <a:t>Theory</a:t>
          </a:r>
        </a:p>
      </dgm:t>
    </dgm:pt>
    <dgm:pt modelId="{BE7EF506-5467-4915-8E26-7EC8F1F3EB2A}" type="parTrans" cxnId="{0FC09134-A6A2-4E80-88F5-C09B0D408FD9}">
      <dgm:prSet/>
      <dgm:spPr/>
      <dgm:t>
        <a:bodyPr/>
        <a:lstStyle/>
        <a:p>
          <a:endParaRPr lang="en-US"/>
        </a:p>
      </dgm:t>
    </dgm:pt>
    <dgm:pt modelId="{76AF35F2-5B2C-45E3-98D6-C7AAF81F0B51}" type="sibTrans" cxnId="{0FC09134-A6A2-4E80-88F5-C09B0D408FD9}">
      <dgm:prSet/>
      <dgm:spPr/>
      <dgm:t>
        <a:bodyPr/>
        <a:lstStyle/>
        <a:p>
          <a:endParaRPr lang="en-US"/>
        </a:p>
      </dgm:t>
    </dgm:pt>
    <dgm:pt modelId="{09193660-D4F9-48FF-AA6E-E5C4D72E7141}">
      <dgm:prSet phldrT="[Text]"/>
      <dgm:spPr>
        <a:solidFill>
          <a:srgbClr val="7030A0"/>
        </a:solidFill>
      </dgm:spPr>
      <dgm:t>
        <a:bodyPr/>
        <a:lstStyle/>
        <a:p>
          <a:r>
            <a:rPr lang="en-US" dirty="0"/>
            <a:t>Key Variables</a:t>
          </a:r>
        </a:p>
        <a:p>
          <a:r>
            <a:rPr lang="en-US" dirty="0"/>
            <a:t>Underrepresentation of Women in Power Positions </a:t>
          </a:r>
        </a:p>
        <a:p>
          <a:r>
            <a:rPr lang="en-US" dirty="0"/>
            <a:t>Push Variables</a:t>
          </a:r>
        </a:p>
        <a:p>
          <a:r>
            <a:rPr lang="en-US" dirty="0"/>
            <a:t>Pull Variables</a:t>
          </a:r>
        </a:p>
      </dgm:t>
    </dgm:pt>
    <dgm:pt modelId="{A353D7B5-2A3D-4BF2-9ED8-DF7A4C4D4843}" type="parTrans" cxnId="{776353EE-164F-4878-9A6D-5A43615DA587}">
      <dgm:prSet/>
      <dgm:spPr/>
      <dgm:t>
        <a:bodyPr/>
        <a:lstStyle/>
        <a:p>
          <a:endParaRPr lang="en-US"/>
        </a:p>
      </dgm:t>
    </dgm:pt>
    <dgm:pt modelId="{B4FB1E97-7E68-4E7E-A9D4-B0198DE71A2A}" type="sibTrans" cxnId="{776353EE-164F-4878-9A6D-5A43615DA587}">
      <dgm:prSet/>
      <dgm:spPr/>
      <dgm:t>
        <a:bodyPr/>
        <a:lstStyle/>
        <a:p>
          <a:endParaRPr lang="en-US"/>
        </a:p>
      </dgm:t>
    </dgm:pt>
    <dgm:pt modelId="{A3D84723-67DA-4C77-930B-C66A5432CFFF}" type="pres">
      <dgm:prSet presAssocID="{EDC81881-5A3C-4DA9-865D-108D9D450CD9}" presName="cycle" presStyleCnt="0">
        <dgm:presLayoutVars>
          <dgm:dir/>
          <dgm:resizeHandles val="exact"/>
        </dgm:presLayoutVars>
      </dgm:prSet>
      <dgm:spPr/>
      <dgm:t>
        <a:bodyPr/>
        <a:lstStyle/>
        <a:p>
          <a:endParaRPr lang="en-US"/>
        </a:p>
      </dgm:t>
    </dgm:pt>
    <dgm:pt modelId="{89CCC1BF-F496-4A8A-B7EE-A6BD8216742B}" type="pres">
      <dgm:prSet presAssocID="{EEDE0493-09FE-4BD7-83F9-7ACC3DB96F7C}" presName="node" presStyleLbl="node1" presStyleIdx="0" presStyleCnt="5">
        <dgm:presLayoutVars>
          <dgm:bulletEnabled val="1"/>
        </dgm:presLayoutVars>
      </dgm:prSet>
      <dgm:spPr/>
      <dgm:t>
        <a:bodyPr/>
        <a:lstStyle/>
        <a:p>
          <a:endParaRPr lang="en-US"/>
        </a:p>
      </dgm:t>
    </dgm:pt>
    <dgm:pt modelId="{81172818-DD63-417A-84B3-69B65587CC4A}" type="pres">
      <dgm:prSet presAssocID="{EEDE0493-09FE-4BD7-83F9-7ACC3DB96F7C}" presName="spNode" presStyleCnt="0"/>
      <dgm:spPr/>
    </dgm:pt>
    <dgm:pt modelId="{D94AC7D9-09D4-4FC3-835C-166CF31CB411}" type="pres">
      <dgm:prSet presAssocID="{618A1315-3F91-4F8E-994D-06F8FE35082E}" presName="sibTrans" presStyleLbl="sibTrans1D1" presStyleIdx="0" presStyleCnt="5"/>
      <dgm:spPr/>
      <dgm:t>
        <a:bodyPr/>
        <a:lstStyle/>
        <a:p>
          <a:endParaRPr lang="en-US"/>
        </a:p>
      </dgm:t>
    </dgm:pt>
    <dgm:pt modelId="{FE9D9AAE-B9CC-46D4-97B4-9F29E84B0892}" type="pres">
      <dgm:prSet presAssocID="{0E3B1A4F-9249-4A1F-BBFD-A53B01F58822}" presName="node" presStyleLbl="node1" presStyleIdx="1" presStyleCnt="5" custRadScaleRad="99151" custRadScaleInc="54938">
        <dgm:presLayoutVars>
          <dgm:bulletEnabled val="1"/>
        </dgm:presLayoutVars>
      </dgm:prSet>
      <dgm:spPr/>
      <dgm:t>
        <a:bodyPr/>
        <a:lstStyle/>
        <a:p>
          <a:endParaRPr lang="en-US"/>
        </a:p>
      </dgm:t>
    </dgm:pt>
    <dgm:pt modelId="{B45679B4-5D09-4313-BD74-A8BD885C24D7}" type="pres">
      <dgm:prSet presAssocID="{0E3B1A4F-9249-4A1F-BBFD-A53B01F58822}" presName="spNode" presStyleCnt="0"/>
      <dgm:spPr/>
    </dgm:pt>
    <dgm:pt modelId="{5CA303F3-3827-4511-9F62-26770239F74C}" type="pres">
      <dgm:prSet presAssocID="{D7F09060-48FF-46C7-9691-F338BA02CACF}" presName="sibTrans" presStyleLbl="sibTrans1D1" presStyleIdx="1" presStyleCnt="5"/>
      <dgm:spPr/>
      <dgm:t>
        <a:bodyPr/>
        <a:lstStyle/>
        <a:p>
          <a:endParaRPr lang="en-US"/>
        </a:p>
      </dgm:t>
    </dgm:pt>
    <dgm:pt modelId="{5DFCBB5A-A95C-4991-BC3A-D5FC5262EF0E}" type="pres">
      <dgm:prSet presAssocID="{2AA616AC-821A-4AD4-B9BC-B95A243FD1C8}" presName="node" presStyleLbl="node1" presStyleIdx="2" presStyleCnt="5">
        <dgm:presLayoutVars>
          <dgm:bulletEnabled val="1"/>
        </dgm:presLayoutVars>
      </dgm:prSet>
      <dgm:spPr/>
      <dgm:t>
        <a:bodyPr/>
        <a:lstStyle/>
        <a:p>
          <a:endParaRPr lang="en-US"/>
        </a:p>
      </dgm:t>
    </dgm:pt>
    <dgm:pt modelId="{01CF9BDD-9A26-45EB-8AAD-BCB6D63E5AE9}" type="pres">
      <dgm:prSet presAssocID="{2AA616AC-821A-4AD4-B9BC-B95A243FD1C8}" presName="spNode" presStyleCnt="0"/>
      <dgm:spPr/>
    </dgm:pt>
    <dgm:pt modelId="{2DC1736C-8217-4EA0-820D-C68AE7269161}" type="pres">
      <dgm:prSet presAssocID="{AA13A216-4DAC-4284-844C-040BE9A8486C}" presName="sibTrans" presStyleLbl="sibTrans1D1" presStyleIdx="2" presStyleCnt="5"/>
      <dgm:spPr/>
      <dgm:t>
        <a:bodyPr/>
        <a:lstStyle/>
        <a:p>
          <a:endParaRPr lang="en-US"/>
        </a:p>
      </dgm:t>
    </dgm:pt>
    <dgm:pt modelId="{2E90C20D-0D16-48AB-B104-C358E8016A3B}" type="pres">
      <dgm:prSet presAssocID="{60942E52-2524-41BD-B0CB-DC25B23E70A6}" presName="node" presStyleLbl="node1" presStyleIdx="3" presStyleCnt="5">
        <dgm:presLayoutVars>
          <dgm:bulletEnabled val="1"/>
        </dgm:presLayoutVars>
      </dgm:prSet>
      <dgm:spPr/>
      <dgm:t>
        <a:bodyPr/>
        <a:lstStyle/>
        <a:p>
          <a:endParaRPr lang="en-US"/>
        </a:p>
      </dgm:t>
    </dgm:pt>
    <dgm:pt modelId="{705F052E-2BEC-4D8E-8758-FCD7FABC7F0B}" type="pres">
      <dgm:prSet presAssocID="{60942E52-2524-41BD-B0CB-DC25B23E70A6}" presName="spNode" presStyleCnt="0"/>
      <dgm:spPr/>
    </dgm:pt>
    <dgm:pt modelId="{98D973F1-998A-462F-86C1-89C364050367}" type="pres">
      <dgm:prSet presAssocID="{76AF35F2-5B2C-45E3-98D6-C7AAF81F0B51}" presName="sibTrans" presStyleLbl="sibTrans1D1" presStyleIdx="3" presStyleCnt="5"/>
      <dgm:spPr/>
      <dgm:t>
        <a:bodyPr/>
        <a:lstStyle/>
        <a:p>
          <a:endParaRPr lang="en-US"/>
        </a:p>
      </dgm:t>
    </dgm:pt>
    <dgm:pt modelId="{0EDBFD16-10BD-4A3D-9473-545E3B93F632}" type="pres">
      <dgm:prSet presAssocID="{09193660-D4F9-48FF-AA6E-E5C4D72E7141}" presName="node" presStyleLbl="node1" presStyleIdx="4" presStyleCnt="5" custRadScaleRad="96732" custRadScaleInc="-53418">
        <dgm:presLayoutVars>
          <dgm:bulletEnabled val="1"/>
        </dgm:presLayoutVars>
      </dgm:prSet>
      <dgm:spPr/>
      <dgm:t>
        <a:bodyPr/>
        <a:lstStyle/>
        <a:p>
          <a:endParaRPr lang="en-US"/>
        </a:p>
      </dgm:t>
    </dgm:pt>
    <dgm:pt modelId="{32787092-780C-4959-87EC-34D1CA9C0E1A}" type="pres">
      <dgm:prSet presAssocID="{09193660-D4F9-48FF-AA6E-E5C4D72E7141}" presName="spNode" presStyleCnt="0"/>
      <dgm:spPr/>
    </dgm:pt>
    <dgm:pt modelId="{C7FC0ABB-878E-4309-B5AE-49487354D5DC}" type="pres">
      <dgm:prSet presAssocID="{B4FB1E97-7E68-4E7E-A9D4-B0198DE71A2A}" presName="sibTrans" presStyleLbl="sibTrans1D1" presStyleIdx="4" presStyleCnt="5"/>
      <dgm:spPr/>
      <dgm:t>
        <a:bodyPr/>
        <a:lstStyle/>
        <a:p>
          <a:endParaRPr lang="en-US"/>
        </a:p>
      </dgm:t>
    </dgm:pt>
  </dgm:ptLst>
  <dgm:cxnLst>
    <dgm:cxn modelId="{33A51A0F-331E-4222-963A-4CB89CDEACF6}" type="presOf" srcId="{09193660-D4F9-48FF-AA6E-E5C4D72E7141}" destId="{0EDBFD16-10BD-4A3D-9473-545E3B93F632}" srcOrd="0" destOrd="0" presId="urn:microsoft.com/office/officeart/2005/8/layout/cycle6"/>
    <dgm:cxn modelId="{5439CF55-E5FA-439E-8145-C7C96677073F}" type="presOf" srcId="{60942E52-2524-41BD-B0CB-DC25B23E70A6}" destId="{2E90C20D-0D16-48AB-B104-C358E8016A3B}" srcOrd="0" destOrd="0" presId="urn:microsoft.com/office/officeart/2005/8/layout/cycle6"/>
    <dgm:cxn modelId="{C6E38684-2BAE-41C4-A1C1-CB68F9EA2510}" type="presOf" srcId="{0E3B1A4F-9249-4A1F-BBFD-A53B01F58822}" destId="{FE9D9AAE-B9CC-46D4-97B4-9F29E84B0892}" srcOrd="0" destOrd="0" presId="urn:microsoft.com/office/officeart/2005/8/layout/cycle6"/>
    <dgm:cxn modelId="{FC006F33-B4BE-4BDF-9062-BD7F75565083}" srcId="{EDC81881-5A3C-4DA9-865D-108D9D450CD9}" destId="{0E3B1A4F-9249-4A1F-BBFD-A53B01F58822}" srcOrd="1" destOrd="0" parTransId="{7E1BA5B5-38A2-4193-8725-2698FF747F10}" sibTransId="{D7F09060-48FF-46C7-9691-F338BA02CACF}"/>
    <dgm:cxn modelId="{EE8D7B2E-E6E7-4AB6-B884-2767DFF21DE1}" type="presOf" srcId="{2AA616AC-821A-4AD4-B9BC-B95A243FD1C8}" destId="{5DFCBB5A-A95C-4991-BC3A-D5FC5262EF0E}" srcOrd="0" destOrd="0" presId="urn:microsoft.com/office/officeart/2005/8/layout/cycle6"/>
    <dgm:cxn modelId="{195AA07D-07C9-433B-A74E-12C6BB6D1673}" type="presOf" srcId="{EDC81881-5A3C-4DA9-865D-108D9D450CD9}" destId="{A3D84723-67DA-4C77-930B-C66A5432CFFF}" srcOrd="0" destOrd="0" presId="urn:microsoft.com/office/officeart/2005/8/layout/cycle6"/>
    <dgm:cxn modelId="{3A736557-80A3-4FDF-98E1-BA3D9CE5AE84}" srcId="{EDC81881-5A3C-4DA9-865D-108D9D450CD9}" destId="{2AA616AC-821A-4AD4-B9BC-B95A243FD1C8}" srcOrd="2" destOrd="0" parTransId="{1A734DBA-49A7-49EB-BD42-145D4F17F5FF}" sibTransId="{AA13A216-4DAC-4284-844C-040BE9A8486C}"/>
    <dgm:cxn modelId="{A354B994-365C-41D7-963D-3807953E3444}" type="presOf" srcId="{B4FB1E97-7E68-4E7E-A9D4-B0198DE71A2A}" destId="{C7FC0ABB-878E-4309-B5AE-49487354D5DC}" srcOrd="0" destOrd="0" presId="urn:microsoft.com/office/officeart/2005/8/layout/cycle6"/>
    <dgm:cxn modelId="{8B169F9D-8032-41D9-A828-4FCC25207577}" type="presOf" srcId="{AA13A216-4DAC-4284-844C-040BE9A8486C}" destId="{2DC1736C-8217-4EA0-820D-C68AE7269161}" srcOrd="0" destOrd="0" presId="urn:microsoft.com/office/officeart/2005/8/layout/cycle6"/>
    <dgm:cxn modelId="{0FC09134-A6A2-4E80-88F5-C09B0D408FD9}" srcId="{EDC81881-5A3C-4DA9-865D-108D9D450CD9}" destId="{60942E52-2524-41BD-B0CB-DC25B23E70A6}" srcOrd="3" destOrd="0" parTransId="{BE7EF506-5467-4915-8E26-7EC8F1F3EB2A}" sibTransId="{76AF35F2-5B2C-45E3-98D6-C7AAF81F0B51}"/>
    <dgm:cxn modelId="{49A955EC-5712-4064-B33F-842249DC5317}" srcId="{EDC81881-5A3C-4DA9-865D-108D9D450CD9}" destId="{EEDE0493-09FE-4BD7-83F9-7ACC3DB96F7C}" srcOrd="0" destOrd="0" parTransId="{5ADDB8A5-979D-4964-9354-EEE84723C64C}" sibTransId="{618A1315-3F91-4F8E-994D-06F8FE35082E}"/>
    <dgm:cxn modelId="{4CDDCE25-EBEA-41D5-AE16-99A6C2E01524}" type="presOf" srcId="{618A1315-3F91-4F8E-994D-06F8FE35082E}" destId="{D94AC7D9-09D4-4FC3-835C-166CF31CB411}" srcOrd="0" destOrd="0" presId="urn:microsoft.com/office/officeart/2005/8/layout/cycle6"/>
    <dgm:cxn modelId="{776353EE-164F-4878-9A6D-5A43615DA587}" srcId="{EDC81881-5A3C-4DA9-865D-108D9D450CD9}" destId="{09193660-D4F9-48FF-AA6E-E5C4D72E7141}" srcOrd="4" destOrd="0" parTransId="{A353D7B5-2A3D-4BF2-9ED8-DF7A4C4D4843}" sibTransId="{B4FB1E97-7E68-4E7E-A9D4-B0198DE71A2A}"/>
    <dgm:cxn modelId="{4C9AD873-6F65-48DB-BC4A-8014999E3CA3}" type="presOf" srcId="{76AF35F2-5B2C-45E3-98D6-C7AAF81F0B51}" destId="{98D973F1-998A-462F-86C1-89C364050367}" srcOrd="0" destOrd="0" presId="urn:microsoft.com/office/officeart/2005/8/layout/cycle6"/>
    <dgm:cxn modelId="{90AF23AD-E06D-4382-A641-4653B362F1EB}" type="presOf" srcId="{EEDE0493-09FE-4BD7-83F9-7ACC3DB96F7C}" destId="{89CCC1BF-F496-4A8A-B7EE-A6BD8216742B}" srcOrd="0" destOrd="0" presId="urn:microsoft.com/office/officeart/2005/8/layout/cycle6"/>
    <dgm:cxn modelId="{880B27DA-D6F1-41E4-AE2D-DA3824A6A9CB}" type="presOf" srcId="{D7F09060-48FF-46C7-9691-F338BA02CACF}" destId="{5CA303F3-3827-4511-9F62-26770239F74C}" srcOrd="0" destOrd="0" presId="urn:microsoft.com/office/officeart/2005/8/layout/cycle6"/>
    <dgm:cxn modelId="{809A20A8-13C4-4C00-8C70-1E197A35CEC8}" type="presParOf" srcId="{A3D84723-67DA-4C77-930B-C66A5432CFFF}" destId="{89CCC1BF-F496-4A8A-B7EE-A6BD8216742B}" srcOrd="0" destOrd="0" presId="urn:microsoft.com/office/officeart/2005/8/layout/cycle6"/>
    <dgm:cxn modelId="{2E3DA8BD-B1D7-4724-A27E-255755178864}" type="presParOf" srcId="{A3D84723-67DA-4C77-930B-C66A5432CFFF}" destId="{81172818-DD63-417A-84B3-69B65587CC4A}" srcOrd="1" destOrd="0" presId="urn:microsoft.com/office/officeart/2005/8/layout/cycle6"/>
    <dgm:cxn modelId="{A781676C-31C3-4DE8-974D-F6470F4687F0}" type="presParOf" srcId="{A3D84723-67DA-4C77-930B-C66A5432CFFF}" destId="{D94AC7D9-09D4-4FC3-835C-166CF31CB411}" srcOrd="2" destOrd="0" presId="urn:microsoft.com/office/officeart/2005/8/layout/cycle6"/>
    <dgm:cxn modelId="{E8CE417B-7693-404A-BA67-FC733E97047D}" type="presParOf" srcId="{A3D84723-67DA-4C77-930B-C66A5432CFFF}" destId="{FE9D9AAE-B9CC-46D4-97B4-9F29E84B0892}" srcOrd="3" destOrd="0" presId="urn:microsoft.com/office/officeart/2005/8/layout/cycle6"/>
    <dgm:cxn modelId="{033DD8A0-D851-4A59-AE3F-5A7A0EA3B1BB}" type="presParOf" srcId="{A3D84723-67DA-4C77-930B-C66A5432CFFF}" destId="{B45679B4-5D09-4313-BD74-A8BD885C24D7}" srcOrd="4" destOrd="0" presId="urn:microsoft.com/office/officeart/2005/8/layout/cycle6"/>
    <dgm:cxn modelId="{A9D91576-BEF9-4802-B1D9-BD6F483DB2B3}" type="presParOf" srcId="{A3D84723-67DA-4C77-930B-C66A5432CFFF}" destId="{5CA303F3-3827-4511-9F62-26770239F74C}" srcOrd="5" destOrd="0" presId="urn:microsoft.com/office/officeart/2005/8/layout/cycle6"/>
    <dgm:cxn modelId="{0151CC49-7FEA-4792-B468-C139950801E2}" type="presParOf" srcId="{A3D84723-67DA-4C77-930B-C66A5432CFFF}" destId="{5DFCBB5A-A95C-4991-BC3A-D5FC5262EF0E}" srcOrd="6" destOrd="0" presId="urn:microsoft.com/office/officeart/2005/8/layout/cycle6"/>
    <dgm:cxn modelId="{5A61B6AB-EEE5-48F3-A930-767C91634EBA}" type="presParOf" srcId="{A3D84723-67DA-4C77-930B-C66A5432CFFF}" destId="{01CF9BDD-9A26-45EB-8AAD-BCB6D63E5AE9}" srcOrd="7" destOrd="0" presId="urn:microsoft.com/office/officeart/2005/8/layout/cycle6"/>
    <dgm:cxn modelId="{9F974EC4-A3BE-40A7-BA1F-38A4708B09D4}" type="presParOf" srcId="{A3D84723-67DA-4C77-930B-C66A5432CFFF}" destId="{2DC1736C-8217-4EA0-820D-C68AE7269161}" srcOrd="8" destOrd="0" presId="urn:microsoft.com/office/officeart/2005/8/layout/cycle6"/>
    <dgm:cxn modelId="{1F6EBA00-AE78-4617-BEE8-32F8ECE5656A}" type="presParOf" srcId="{A3D84723-67DA-4C77-930B-C66A5432CFFF}" destId="{2E90C20D-0D16-48AB-B104-C358E8016A3B}" srcOrd="9" destOrd="0" presId="urn:microsoft.com/office/officeart/2005/8/layout/cycle6"/>
    <dgm:cxn modelId="{BA2C475E-4D27-4EA1-99A4-357F94470671}" type="presParOf" srcId="{A3D84723-67DA-4C77-930B-C66A5432CFFF}" destId="{705F052E-2BEC-4D8E-8758-FCD7FABC7F0B}" srcOrd="10" destOrd="0" presId="urn:microsoft.com/office/officeart/2005/8/layout/cycle6"/>
    <dgm:cxn modelId="{D35B347A-B450-48C6-AF27-184B4A1DEB0C}" type="presParOf" srcId="{A3D84723-67DA-4C77-930B-C66A5432CFFF}" destId="{98D973F1-998A-462F-86C1-89C364050367}" srcOrd="11" destOrd="0" presId="urn:microsoft.com/office/officeart/2005/8/layout/cycle6"/>
    <dgm:cxn modelId="{9476D189-E2EA-4A7F-BA04-4C72D3AA119F}" type="presParOf" srcId="{A3D84723-67DA-4C77-930B-C66A5432CFFF}" destId="{0EDBFD16-10BD-4A3D-9473-545E3B93F632}" srcOrd="12" destOrd="0" presId="urn:microsoft.com/office/officeart/2005/8/layout/cycle6"/>
    <dgm:cxn modelId="{2C311B25-44CB-4BB9-8EBE-8C34AAD889C6}" type="presParOf" srcId="{A3D84723-67DA-4C77-930B-C66A5432CFFF}" destId="{32787092-780C-4959-87EC-34D1CA9C0E1A}" srcOrd="13" destOrd="0" presId="urn:microsoft.com/office/officeart/2005/8/layout/cycle6"/>
    <dgm:cxn modelId="{AB3DCCCC-4901-48C3-8591-616B398E59D8}" type="presParOf" srcId="{A3D84723-67DA-4C77-930B-C66A5432CFFF}" destId="{C7FC0ABB-878E-4309-B5AE-49487354D5DC}" srcOrd="14" destOrd="0" presId="urn:microsoft.com/office/officeart/2005/8/layout/cycle6"/>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CCC1BF-F496-4A8A-B7EE-A6BD8216742B}">
      <dsp:nvSpPr>
        <dsp:cNvPr id="0" name=""/>
        <dsp:cNvSpPr/>
      </dsp:nvSpPr>
      <dsp:spPr>
        <a:xfrm>
          <a:off x="3694341" y="265"/>
          <a:ext cx="2164361" cy="1406835"/>
        </a:xfrm>
        <a:prstGeom prst="roundRect">
          <a:avLst/>
        </a:prstGeom>
        <a:solidFill>
          <a:srgbClr val="7030A0"/>
        </a:solidFill>
        <a:ln w="19050" cap="rnd" cmpd="sng" algn="ctr">
          <a:solidFill>
            <a:schemeClr val="lt1">
              <a:hueOff val="0"/>
              <a:satOff val="0"/>
              <a:lumOff val="0"/>
              <a:alphaOff val="0"/>
            </a:schemeClr>
          </a:solidFill>
          <a:prstDash val="solid"/>
        </a:ln>
        <a:effectLst>
          <a:glow rad="101600">
            <a:schemeClr val="accent3">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Ontology</a:t>
          </a:r>
        </a:p>
        <a:p>
          <a:pPr lvl="0" algn="ctr" defTabSz="488950">
            <a:lnSpc>
              <a:spcPct val="90000"/>
            </a:lnSpc>
            <a:spcBef>
              <a:spcPct val="0"/>
            </a:spcBef>
            <a:spcAft>
              <a:spcPct val="35000"/>
            </a:spcAft>
          </a:pPr>
          <a:r>
            <a:rPr lang="en-US" sz="1100" kern="1200" dirty="0"/>
            <a:t>Feminist </a:t>
          </a:r>
          <a:r>
            <a:rPr lang="en-US" sz="1100" kern="1200" dirty="0" smtClean="0"/>
            <a:t>Economics</a:t>
          </a:r>
        </a:p>
        <a:p>
          <a:pPr lvl="0" algn="ctr" defTabSz="488950">
            <a:lnSpc>
              <a:spcPct val="90000"/>
            </a:lnSpc>
            <a:spcBef>
              <a:spcPct val="0"/>
            </a:spcBef>
            <a:spcAft>
              <a:spcPct val="35000"/>
            </a:spcAft>
          </a:pPr>
          <a:r>
            <a:rPr lang="en-US" sz="1100" kern="1200" dirty="0" smtClean="0"/>
            <a:t>Post-Structuralism</a:t>
          </a:r>
          <a:endParaRPr lang="en-US" sz="1100" kern="1200" dirty="0"/>
        </a:p>
        <a:p>
          <a:pPr lvl="0" algn="ctr" defTabSz="488950">
            <a:lnSpc>
              <a:spcPct val="90000"/>
            </a:lnSpc>
            <a:spcBef>
              <a:spcPct val="0"/>
            </a:spcBef>
            <a:spcAft>
              <a:spcPct val="35000"/>
            </a:spcAft>
          </a:pPr>
          <a:r>
            <a:rPr lang="en-US" sz="1100" kern="1200" dirty="0"/>
            <a:t>Power Distance </a:t>
          </a:r>
        </a:p>
        <a:p>
          <a:pPr lvl="0" algn="ctr" defTabSz="488950">
            <a:lnSpc>
              <a:spcPct val="90000"/>
            </a:lnSpc>
            <a:spcBef>
              <a:spcPct val="0"/>
            </a:spcBef>
            <a:spcAft>
              <a:spcPct val="35000"/>
            </a:spcAft>
          </a:pPr>
          <a:r>
            <a:rPr lang="en-US" sz="1100" kern="1200" dirty="0"/>
            <a:t>Vertical/Occupational  </a:t>
          </a:r>
          <a:r>
            <a:rPr lang="en-US" sz="1100" kern="1200" dirty="0" smtClean="0"/>
            <a:t>Segregation</a:t>
          </a:r>
          <a:endParaRPr lang="en-US" sz="1100" kern="1200" dirty="0"/>
        </a:p>
      </dsp:txBody>
      <dsp:txXfrm>
        <a:off x="3763017" y="68941"/>
        <a:ext cx="2027009" cy="1269483"/>
      </dsp:txXfrm>
    </dsp:sp>
    <dsp:sp modelId="{D94AC7D9-09D4-4FC3-835C-166CF31CB411}">
      <dsp:nvSpPr>
        <dsp:cNvPr id="0" name=""/>
        <dsp:cNvSpPr/>
      </dsp:nvSpPr>
      <dsp:spPr>
        <a:xfrm>
          <a:off x="2134762" y="768851"/>
          <a:ext cx="5627628" cy="5627628"/>
        </a:xfrm>
        <a:custGeom>
          <a:avLst/>
          <a:gdLst/>
          <a:ahLst/>
          <a:cxnLst/>
          <a:rect l="0" t="0" r="0" b="0"/>
          <a:pathLst>
            <a:path>
              <a:moveTo>
                <a:pt x="3746070" y="158922"/>
              </a:moveTo>
              <a:arcTo wR="2813814" hR="2813814" stAng="17360914" swAng="2893963"/>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E9D9AAE-B9CC-46D4-97B4-9F29E84B0892}">
      <dsp:nvSpPr>
        <dsp:cNvPr id="0" name=""/>
        <dsp:cNvSpPr/>
      </dsp:nvSpPr>
      <dsp:spPr>
        <a:xfrm>
          <a:off x="6632450" y="2531242"/>
          <a:ext cx="2164361" cy="1406835"/>
        </a:xfrm>
        <a:prstGeom prst="roundRect">
          <a:avLst/>
        </a:prstGeom>
        <a:solidFill>
          <a:srgbClr val="7030A0"/>
        </a:solidFill>
        <a:ln w="19050" cap="rnd" cmpd="sng" algn="ctr">
          <a:solidFill>
            <a:schemeClr val="lt1">
              <a:hueOff val="0"/>
              <a:satOff val="0"/>
              <a:lumOff val="0"/>
              <a:alphaOff val="0"/>
            </a:schemeClr>
          </a:solidFill>
          <a:prstDash val="solid"/>
        </a:ln>
        <a:effectLst>
          <a:glow rad="101600">
            <a:schemeClr val="accent2">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Epistemology</a:t>
          </a:r>
          <a:endParaRPr lang="en-US" sz="1100" kern="1200" dirty="0"/>
        </a:p>
        <a:p>
          <a:pPr lvl="0" algn="ctr" defTabSz="488950">
            <a:lnSpc>
              <a:spcPct val="90000"/>
            </a:lnSpc>
            <a:spcBef>
              <a:spcPct val="0"/>
            </a:spcBef>
            <a:spcAft>
              <a:spcPct val="35000"/>
            </a:spcAft>
          </a:pPr>
          <a:r>
            <a:rPr lang="en-US" sz="1100" kern="1200" dirty="0"/>
            <a:t>Post-Modernism</a:t>
          </a:r>
        </a:p>
        <a:p>
          <a:pPr lvl="0" algn="ctr" defTabSz="488950">
            <a:lnSpc>
              <a:spcPct val="90000"/>
            </a:lnSpc>
            <a:spcBef>
              <a:spcPct val="0"/>
            </a:spcBef>
            <a:spcAft>
              <a:spcPct val="35000"/>
            </a:spcAft>
          </a:pPr>
          <a:r>
            <a:rPr lang="en-US" sz="1100" kern="1200" dirty="0"/>
            <a:t>Deconstructivism</a:t>
          </a:r>
        </a:p>
        <a:p>
          <a:pPr lvl="0" algn="ctr" defTabSz="488950">
            <a:lnSpc>
              <a:spcPct val="90000"/>
            </a:lnSpc>
            <a:spcBef>
              <a:spcPct val="0"/>
            </a:spcBef>
            <a:spcAft>
              <a:spcPct val="35000"/>
            </a:spcAft>
          </a:pPr>
          <a:r>
            <a:rPr lang="en-US" sz="1100" kern="1200" dirty="0"/>
            <a:t>Enactment</a:t>
          </a:r>
        </a:p>
        <a:p>
          <a:pPr lvl="0" algn="ctr" defTabSz="488950">
            <a:lnSpc>
              <a:spcPct val="90000"/>
            </a:lnSpc>
            <a:spcBef>
              <a:spcPct val="0"/>
            </a:spcBef>
            <a:spcAft>
              <a:spcPct val="35000"/>
            </a:spcAft>
          </a:pPr>
          <a:r>
            <a:rPr lang="en-US" sz="1100" kern="1200" dirty="0"/>
            <a:t>Hegemony/Hierarchy</a:t>
          </a:r>
        </a:p>
      </dsp:txBody>
      <dsp:txXfrm>
        <a:off x="6701126" y="2599918"/>
        <a:ext cx="2027009" cy="1269483"/>
      </dsp:txXfrm>
    </dsp:sp>
    <dsp:sp modelId="{5CA303F3-3827-4511-9F62-26770239F74C}">
      <dsp:nvSpPr>
        <dsp:cNvPr id="0" name=""/>
        <dsp:cNvSpPr/>
      </dsp:nvSpPr>
      <dsp:spPr>
        <a:xfrm>
          <a:off x="2151206" y="455048"/>
          <a:ext cx="5627628" cy="5627628"/>
        </a:xfrm>
        <a:custGeom>
          <a:avLst/>
          <a:gdLst/>
          <a:ahLst/>
          <a:cxnLst/>
          <a:rect l="0" t="0" r="0" b="0"/>
          <a:pathLst>
            <a:path>
              <a:moveTo>
                <a:pt x="5543783" y="3495590"/>
              </a:moveTo>
              <a:arcTo wR="2813814" hR="2813814" stAng="841326" swAng="1563580"/>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DFCBB5A-A95C-4991-BC3A-D5FC5262EF0E}">
      <dsp:nvSpPr>
        <dsp:cNvPr id="0" name=""/>
        <dsp:cNvSpPr/>
      </dsp:nvSpPr>
      <dsp:spPr>
        <a:xfrm>
          <a:off x="5348260" y="5090503"/>
          <a:ext cx="2164361" cy="1406835"/>
        </a:xfrm>
        <a:prstGeom prst="roundRect">
          <a:avLst/>
        </a:prstGeom>
        <a:solidFill>
          <a:srgbClr val="7030A0"/>
        </a:solidFill>
        <a:ln w="19050" cap="rnd" cmpd="sng" algn="ctr">
          <a:solidFill>
            <a:schemeClr val="lt1">
              <a:hueOff val="0"/>
              <a:satOff val="0"/>
              <a:lumOff val="0"/>
              <a:alphaOff val="0"/>
            </a:schemeClr>
          </a:solidFill>
          <a:prstDash val="solid"/>
        </a:ln>
        <a:effectLst>
          <a:glow rad="101600">
            <a:schemeClr val="accent3">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Axiology</a:t>
          </a:r>
        </a:p>
        <a:p>
          <a:pPr lvl="0" algn="ctr" defTabSz="488950">
            <a:lnSpc>
              <a:spcPct val="90000"/>
            </a:lnSpc>
            <a:spcBef>
              <a:spcPct val="0"/>
            </a:spcBef>
            <a:spcAft>
              <a:spcPct val="35000"/>
            </a:spcAft>
          </a:pPr>
          <a:r>
            <a:rPr lang="en-US" sz="1100" kern="1200" dirty="0"/>
            <a:t>Feminist Framework</a:t>
          </a:r>
        </a:p>
        <a:p>
          <a:pPr lvl="0" algn="ctr" defTabSz="488950">
            <a:lnSpc>
              <a:spcPct val="90000"/>
            </a:lnSpc>
            <a:spcBef>
              <a:spcPct val="0"/>
            </a:spcBef>
            <a:spcAft>
              <a:spcPct val="35000"/>
            </a:spcAft>
          </a:pPr>
          <a:r>
            <a:rPr lang="en-US" sz="1100" kern="1200" dirty="0"/>
            <a:t>Androcentric Bias</a:t>
          </a:r>
        </a:p>
        <a:p>
          <a:pPr lvl="0" algn="ctr" defTabSz="488950">
            <a:lnSpc>
              <a:spcPct val="90000"/>
            </a:lnSpc>
            <a:spcBef>
              <a:spcPct val="0"/>
            </a:spcBef>
            <a:spcAft>
              <a:spcPct val="35000"/>
            </a:spcAft>
          </a:pPr>
          <a:r>
            <a:rPr lang="en-US" sz="1100" kern="1200" dirty="0"/>
            <a:t>Male Centered Work Ethos</a:t>
          </a:r>
        </a:p>
      </dsp:txBody>
      <dsp:txXfrm>
        <a:off x="5416936" y="5159179"/>
        <a:ext cx="2027009" cy="1269483"/>
      </dsp:txXfrm>
    </dsp:sp>
    <dsp:sp modelId="{2DC1736C-8217-4EA0-820D-C68AE7269161}">
      <dsp:nvSpPr>
        <dsp:cNvPr id="0" name=""/>
        <dsp:cNvSpPr/>
      </dsp:nvSpPr>
      <dsp:spPr>
        <a:xfrm>
          <a:off x="2259398" y="658460"/>
          <a:ext cx="5627628" cy="5627628"/>
        </a:xfrm>
        <a:custGeom>
          <a:avLst/>
          <a:gdLst/>
          <a:ahLst/>
          <a:cxnLst/>
          <a:rect l="0" t="0" r="0" b="0"/>
          <a:pathLst>
            <a:path>
              <a:moveTo>
                <a:pt x="3079251" y="5615080"/>
              </a:moveTo>
              <a:arcTo wR="2813814" hR="2813814" stAng="5075223" swAng="1161907"/>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E90C20D-0D16-48AB-B104-C358E8016A3B}">
      <dsp:nvSpPr>
        <dsp:cNvPr id="0" name=""/>
        <dsp:cNvSpPr/>
      </dsp:nvSpPr>
      <dsp:spPr>
        <a:xfrm>
          <a:off x="2221040" y="5090501"/>
          <a:ext cx="2164361" cy="1406835"/>
        </a:xfrm>
        <a:prstGeom prst="roundRect">
          <a:avLst/>
        </a:prstGeom>
        <a:solidFill>
          <a:srgbClr val="7030A0"/>
        </a:solidFill>
        <a:ln w="19050" cap="rnd" cmpd="sng" algn="ctr">
          <a:solidFill>
            <a:schemeClr val="lt1">
              <a:hueOff val="0"/>
              <a:satOff val="0"/>
              <a:lumOff val="0"/>
              <a:alphaOff val="0"/>
            </a:schemeClr>
          </a:solidFill>
          <a:prstDash val="solid"/>
        </a:ln>
        <a:effectLst>
          <a:glow rad="101600">
            <a:schemeClr val="accent3">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Key Theories</a:t>
          </a:r>
        </a:p>
        <a:p>
          <a:pPr lvl="0" algn="ctr" defTabSz="488950">
            <a:lnSpc>
              <a:spcPct val="90000"/>
            </a:lnSpc>
            <a:spcBef>
              <a:spcPct val="0"/>
            </a:spcBef>
            <a:spcAft>
              <a:spcPct val="35000"/>
            </a:spcAft>
          </a:pPr>
          <a:r>
            <a:rPr lang="en-US" sz="1100" kern="1200" dirty="0" smtClean="0"/>
            <a:t>Post-Modernism/Enactment</a:t>
          </a:r>
          <a:endParaRPr lang="en-US" sz="1100" kern="1200" dirty="0"/>
        </a:p>
        <a:p>
          <a:pPr lvl="0" algn="ctr" defTabSz="488950">
            <a:lnSpc>
              <a:spcPct val="90000"/>
            </a:lnSpc>
            <a:spcBef>
              <a:spcPct val="0"/>
            </a:spcBef>
            <a:spcAft>
              <a:spcPct val="35000"/>
            </a:spcAft>
          </a:pPr>
          <a:r>
            <a:rPr lang="en-US" sz="1100" kern="1200" dirty="0"/>
            <a:t>Ecological</a:t>
          </a:r>
        </a:p>
        <a:p>
          <a:pPr lvl="0" algn="ctr" defTabSz="488950">
            <a:lnSpc>
              <a:spcPct val="90000"/>
            </a:lnSpc>
            <a:spcBef>
              <a:spcPct val="0"/>
            </a:spcBef>
            <a:spcAft>
              <a:spcPct val="35000"/>
            </a:spcAft>
          </a:pPr>
          <a:r>
            <a:rPr lang="en-US" sz="1100" kern="1200" dirty="0"/>
            <a:t>Gender </a:t>
          </a:r>
          <a:r>
            <a:rPr lang="en-US" sz="1100" kern="1200" dirty="0" smtClean="0"/>
            <a:t>Socialization </a:t>
          </a:r>
          <a:r>
            <a:rPr lang="en-US" sz="1100" kern="1200" dirty="0"/>
            <a:t>Theory</a:t>
          </a:r>
        </a:p>
      </dsp:txBody>
      <dsp:txXfrm>
        <a:off x="2289716" y="5159177"/>
        <a:ext cx="2027009" cy="1269483"/>
      </dsp:txXfrm>
    </dsp:sp>
    <dsp:sp modelId="{98D973F1-998A-462F-86C1-89C364050367}">
      <dsp:nvSpPr>
        <dsp:cNvPr id="0" name=""/>
        <dsp:cNvSpPr/>
      </dsp:nvSpPr>
      <dsp:spPr>
        <a:xfrm>
          <a:off x="1804655" y="349931"/>
          <a:ext cx="5627628" cy="5627628"/>
        </a:xfrm>
        <a:custGeom>
          <a:avLst/>
          <a:gdLst/>
          <a:ahLst/>
          <a:cxnLst/>
          <a:rect l="0" t="0" r="0" b="0"/>
          <a:pathLst>
            <a:path>
              <a:moveTo>
                <a:pt x="754111" y="4730889"/>
              </a:moveTo>
              <a:arcTo wR="2813814" hR="2813814" stAng="8223242" swAng="1602175"/>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EDBFD16-10BD-4A3D-9473-545E3B93F632}">
      <dsp:nvSpPr>
        <dsp:cNvPr id="0" name=""/>
        <dsp:cNvSpPr/>
      </dsp:nvSpPr>
      <dsp:spPr>
        <a:xfrm>
          <a:off x="814245" y="2531236"/>
          <a:ext cx="2164361" cy="1406835"/>
        </a:xfrm>
        <a:prstGeom prst="roundRect">
          <a:avLst/>
        </a:prstGeom>
        <a:solidFill>
          <a:srgbClr val="7030A0"/>
        </a:solidFill>
        <a:ln w="19050" cap="rnd" cmpd="sng" algn="ctr">
          <a:solidFill>
            <a:schemeClr val="lt1">
              <a:hueOff val="0"/>
              <a:satOff val="0"/>
              <a:lumOff val="0"/>
              <a:alphaOff val="0"/>
            </a:schemeClr>
          </a:solidFill>
          <a:prstDash val="solid"/>
        </a:ln>
        <a:effectLst>
          <a:glow rad="101600">
            <a:schemeClr val="accent3">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Key Variables</a:t>
          </a:r>
        </a:p>
        <a:p>
          <a:pPr lvl="0" algn="ctr" defTabSz="488950">
            <a:lnSpc>
              <a:spcPct val="90000"/>
            </a:lnSpc>
            <a:spcBef>
              <a:spcPct val="0"/>
            </a:spcBef>
            <a:spcAft>
              <a:spcPct val="35000"/>
            </a:spcAft>
          </a:pPr>
          <a:r>
            <a:rPr lang="en-US" sz="1100" kern="1200" dirty="0"/>
            <a:t>Underrepresentation of Women in Power Positions </a:t>
          </a:r>
        </a:p>
        <a:p>
          <a:pPr lvl="0" algn="ctr" defTabSz="488950">
            <a:lnSpc>
              <a:spcPct val="90000"/>
            </a:lnSpc>
            <a:spcBef>
              <a:spcPct val="0"/>
            </a:spcBef>
            <a:spcAft>
              <a:spcPct val="35000"/>
            </a:spcAft>
          </a:pPr>
          <a:r>
            <a:rPr lang="en-US" sz="1100" kern="1200" dirty="0"/>
            <a:t>Push Variables</a:t>
          </a:r>
        </a:p>
        <a:p>
          <a:pPr lvl="0" algn="ctr" defTabSz="488950">
            <a:lnSpc>
              <a:spcPct val="90000"/>
            </a:lnSpc>
            <a:spcBef>
              <a:spcPct val="0"/>
            </a:spcBef>
            <a:spcAft>
              <a:spcPct val="35000"/>
            </a:spcAft>
          </a:pPr>
          <a:r>
            <a:rPr lang="en-US" sz="1100" kern="1200" dirty="0"/>
            <a:t>Pull Variables</a:t>
          </a:r>
        </a:p>
      </dsp:txBody>
      <dsp:txXfrm>
        <a:off x="882921" y="2599912"/>
        <a:ext cx="2027009" cy="1269483"/>
      </dsp:txXfrm>
    </dsp:sp>
    <dsp:sp modelId="{C7FC0ABB-878E-4309-B5AE-49487354D5DC}">
      <dsp:nvSpPr>
        <dsp:cNvPr id="0" name=""/>
        <dsp:cNvSpPr/>
      </dsp:nvSpPr>
      <dsp:spPr>
        <a:xfrm>
          <a:off x="1862124" y="743340"/>
          <a:ext cx="5627628" cy="5627628"/>
        </a:xfrm>
        <a:custGeom>
          <a:avLst/>
          <a:gdLst/>
          <a:ahLst/>
          <a:cxnLst/>
          <a:rect l="0" t="0" r="0" b="0"/>
          <a:pathLst>
            <a:path>
              <a:moveTo>
                <a:pt x="202156" y="1766533"/>
              </a:moveTo>
              <a:arcTo wR="2813814" hR="2813814" stAng="12111054" swAng="2835855"/>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CCC1BF-F496-4A8A-B7EE-A6BD8216742B}">
      <dsp:nvSpPr>
        <dsp:cNvPr id="0" name=""/>
        <dsp:cNvSpPr/>
      </dsp:nvSpPr>
      <dsp:spPr>
        <a:xfrm>
          <a:off x="2041895" y="1040"/>
          <a:ext cx="1506853" cy="979454"/>
        </a:xfrm>
        <a:prstGeom prst="roundRect">
          <a:avLst/>
        </a:prstGeom>
        <a:solidFill>
          <a:srgbClr val="7030A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a:t>Ontology</a:t>
          </a:r>
        </a:p>
        <a:p>
          <a:pPr lvl="0" algn="ctr" defTabSz="355600">
            <a:lnSpc>
              <a:spcPct val="90000"/>
            </a:lnSpc>
            <a:spcBef>
              <a:spcPct val="0"/>
            </a:spcBef>
            <a:spcAft>
              <a:spcPct val="35000"/>
            </a:spcAft>
          </a:pPr>
          <a:r>
            <a:rPr lang="en-US" sz="800" kern="1200" dirty="0"/>
            <a:t>Feminist Economics</a:t>
          </a:r>
        </a:p>
        <a:p>
          <a:pPr lvl="0" algn="ctr" defTabSz="355600">
            <a:lnSpc>
              <a:spcPct val="90000"/>
            </a:lnSpc>
            <a:spcBef>
              <a:spcPct val="0"/>
            </a:spcBef>
            <a:spcAft>
              <a:spcPct val="35000"/>
            </a:spcAft>
          </a:pPr>
          <a:r>
            <a:rPr lang="en-US" sz="800" kern="1200" dirty="0"/>
            <a:t>Power Distance </a:t>
          </a:r>
        </a:p>
        <a:p>
          <a:pPr lvl="0" algn="ctr" defTabSz="355600">
            <a:lnSpc>
              <a:spcPct val="90000"/>
            </a:lnSpc>
            <a:spcBef>
              <a:spcPct val="0"/>
            </a:spcBef>
            <a:spcAft>
              <a:spcPct val="35000"/>
            </a:spcAft>
          </a:pPr>
          <a:r>
            <a:rPr lang="en-US" sz="800" kern="1200" dirty="0"/>
            <a:t>Vertical/Occupational  Segregation</a:t>
          </a:r>
        </a:p>
        <a:p>
          <a:pPr lvl="0" algn="ctr" defTabSz="355600">
            <a:lnSpc>
              <a:spcPct val="90000"/>
            </a:lnSpc>
            <a:spcBef>
              <a:spcPct val="0"/>
            </a:spcBef>
            <a:spcAft>
              <a:spcPct val="35000"/>
            </a:spcAft>
          </a:pPr>
          <a:r>
            <a:rPr lang="en-US" sz="800" kern="1200" dirty="0"/>
            <a:t>Post-Structuralism</a:t>
          </a:r>
        </a:p>
      </dsp:txBody>
      <dsp:txXfrm>
        <a:off x="2089708" y="48853"/>
        <a:ext cx="1411227" cy="883828"/>
      </dsp:txXfrm>
    </dsp:sp>
    <dsp:sp modelId="{D94AC7D9-09D4-4FC3-835C-166CF31CB411}">
      <dsp:nvSpPr>
        <dsp:cNvPr id="0" name=""/>
        <dsp:cNvSpPr/>
      </dsp:nvSpPr>
      <dsp:spPr>
        <a:xfrm>
          <a:off x="818222" y="481984"/>
          <a:ext cx="3912775" cy="3912775"/>
        </a:xfrm>
        <a:custGeom>
          <a:avLst/>
          <a:gdLst/>
          <a:ahLst/>
          <a:cxnLst/>
          <a:rect l="0" t="0" r="0" b="0"/>
          <a:pathLst>
            <a:path>
              <a:moveTo>
                <a:pt x="2744967" y="165970"/>
              </a:moveTo>
              <a:arcTo wR="1956387" hR="1956387" stAng="17626251" swAng="2793378"/>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E9D9AAE-B9CC-46D4-97B4-9F29E84B0892}">
      <dsp:nvSpPr>
        <dsp:cNvPr id="0" name=""/>
        <dsp:cNvSpPr/>
      </dsp:nvSpPr>
      <dsp:spPr>
        <a:xfrm>
          <a:off x="3974828" y="1794609"/>
          <a:ext cx="1506853" cy="979454"/>
        </a:xfrm>
        <a:prstGeom prst="roundRect">
          <a:avLst/>
        </a:prstGeom>
        <a:solidFill>
          <a:srgbClr val="7030A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Epistemology</a:t>
          </a:r>
          <a:endParaRPr lang="en-US" sz="800" kern="1200" dirty="0"/>
        </a:p>
        <a:p>
          <a:pPr lvl="0" algn="ctr" defTabSz="355600">
            <a:lnSpc>
              <a:spcPct val="90000"/>
            </a:lnSpc>
            <a:spcBef>
              <a:spcPct val="0"/>
            </a:spcBef>
            <a:spcAft>
              <a:spcPct val="35000"/>
            </a:spcAft>
          </a:pPr>
          <a:r>
            <a:rPr lang="en-US" sz="800" kern="1200" dirty="0"/>
            <a:t>Post-Modernism</a:t>
          </a:r>
        </a:p>
        <a:p>
          <a:pPr lvl="0" algn="ctr" defTabSz="355600">
            <a:lnSpc>
              <a:spcPct val="90000"/>
            </a:lnSpc>
            <a:spcBef>
              <a:spcPct val="0"/>
            </a:spcBef>
            <a:spcAft>
              <a:spcPct val="35000"/>
            </a:spcAft>
          </a:pPr>
          <a:r>
            <a:rPr lang="en-US" sz="800" kern="1200" dirty="0"/>
            <a:t>Deconstructivism</a:t>
          </a:r>
        </a:p>
        <a:p>
          <a:pPr lvl="0" algn="ctr" defTabSz="355600">
            <a:lnSpc>
              <a:spcPct val="90000"/>
            </a:lnSpc>
            <a:spcBef>
              <a:spcPct val="0"/>
            </a:spcBef>
            <a:spcAft>
              <a:spcPct val="35000"/>
            </a:spcAft>
          </a:pPr>
          <a:r>
            <a:rPr lang="en-US" sz="800" kern="1200" dirty="0"/>
            <a:t>Enactment</a:t>
          </a:r>
        </a:p>
        <a:p>
          <a:pPr lvl="0" algn="ctr" defTabSz="355600">
            <a:lnSpc>
              <a:spcPct val="90000"/>
            </a:lnSpc>
            <a:spcBef>
              <a:spcPct val="0"/>
            </a:spcBef>
            <a:spcAft>
              <a:spcPct val="35000"/>
            </a:spcAft>
          </a:pPr>
          <a:r>
            <a:rPr lang="en-US" sz="800" kern="1200" dirty="0"/>
            <a:t>Hegemony/Hierarchy</a:t>
          </a:r>
        </a:p>
      </dsp:txBody>
      <dsp:txXfrm>
        <a:off x="4022641" y="1842422"/>
        <a:ext cx="1411227" cy="883828"/>
      </dsp:txXfrm>
    </dsp:sp>
    <dsp:sp modelId="{5CA303F3-3827-4511-9F62-26770239F74C}">
      <dsp:nvSpPr>
        <dsp:cNvPr id="0" name=""/>
        <dsp:cNvSpPr/>
      </dsp:nvSpPr>
      <dsp:spPr>
        <a:xfrm>
          <a:off x="816658" y="524586"/>
          <a:ext cx="3912775" cy="3912775"/>
        </a:xfrm>
        <a:custGeom>
          <a:avLst/>
          <a:gdLst/>
          <a:ahLst/>
          <a:cxnLst/>
          <a:rect l="0" t="0" r="0" b="0"/>
          <a:pathLst>
            <a:path>
              <a:moveTo>
                <a:pt x="3889452" y="2257572"/>
              </a:moveTo>
              <a:arcTo wR="1956387" hR="1956387" stAng="531352" swAng="1421030"/>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DFCBB5A-A95C-4991-BC3A-D5FC5262EF0E}">
      <dsp:nvSpPr>
        <dsp:cNvPr id="0" name=""/>
        <dsp:cNvSpPr/>
      </dsp:nvSpPr>
      <dsp:spPr>
        <a:xfrm>
          <a:off x="3191831" y="3540178"/>
          <a:ext cx="1506853" cy="979454"/>
        </a:xfrm>
        <a:prstGeom prst="roundRect">
          <a:avLst/>
        </a:prstGeom>
        <a:solidFill>
          <a:srgbClr val="7030A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a:t>Axiology</a:t>
          </a:r>
        </a:p>
        <a:p>
          <a:pPr lvl="0" algn="ctr" defTabSz="355600">
            <a:lnSpc>
              <a:spcPct val="90000"/>
            </a:lnSpc>
            <a:spcBef>
              <a:spcPct val="0"/>
            </a:spcBef>
            <a:spcAft>
              <a:spcPct val="35000"/>
            </a:spcAft>
          </a:pPr>
          <a:r>
            <a:rPr lang="en-US" sz="800" kern="1200" dirty="0"/>
            <a:t>Feminist Framework</a:t>
          </a:r>
        </a:p>
        <a:p>
          <a:pPr lvl="0" algn="ctr" defTabSz="355600">
            <a:lnSpc>
              <a:spcPct val="90000"/>
            </a:lnSpc>
            <a:spcBef>
              <a:spcPct val="0"/>
            </a:spcBef>
            <a:spcAft>
              <a:spcPct val="35000"/>
            </a:spcAft>
          </a:pPr>
          <a:r>
            <a:rPr lang="en-US" sz="800" kern="1200" dirty="0"/>
            <a:t>Androcentric Bias</a:t>
          </a:r>
        </a:p>
        <a:p>
          <a:pPr lvl="0" algn="ctr" defTabSz="355600">
            <a:lnSpc>
              <a:spcPct val="90000"/>
            </a:lnSpc>
            <a:spcBef>
              <a:spcPct val="0"/>
            </a:spcBef>
            <a:spcAft>
              <a:spcPct val="35000"/>
            </a:spcAft>
          </a:pPr>
          <a:r>
            <a:rPr lang="en-US" sz="800" kern="1200" dirty="0"/>
            <a:t>Male Centered Work Ethos</a:t>
          </a:r>
        </a:p>
      </dsp:txBody>
      <dsp:txXfrm>
        <a:off x="3239644" y="3587991"/>
        <a:ext cx="1411227" cy="883828"/>
      </dsp:txXfrm>
    </dsp:sp>
    <dsp:sp modelId="{2DC1736C-8217-4EA0-820D-C68AE7269161}">
      <dsp:nvSpPr>
        <dsp:cNvPr id="0" name=""/>
        <dsp:cNvSpPr/>
      </dsp:nvSpPr>
      <dsp:spPr>
        <a:xfrm>
          <a:off x="838934" y="490767"/>
          <a:ext cx="3912775" cy="3912775"/>
        </a:xfrm>
        <a:custGeom>
          <a:avLst/>
          <a:gdLst/>
          <a:ahLst/>
          <a:cxnLst/>
          <a:rect l="0" t="0" r="0" b="0"/>
          <a:pathLst>
            <a:path>
              <a:moveTo>
                <a:pt x="2345127" y="3873764"/>
              </a:moveTo>
              <a:arcTo wR="1956387" hR="1956387" stAng="4712332" swAng="1375335"/>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E90C20D-0D16-48AB-B104-C358E8016A3B}">
      <dsp:nvSpPr>
        <dsp:cNvPr id="0" name=""/>
        <dsp:cNvSpPr/>
      </dsp:nvSpPr>
      <dsp:spPr>
        <a:xfrm>
          <a:off x="891959" y="3540178"/>
          <a:ext cx="1506853" cy="979454"/>
        </a:xfrm>
        <a:prstGeom prst="roundRect">
          <a:avLst/>
        </a:prstGeom>
        <a:solidFill>
          <a:srgbClr val="7030A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a:t>Key Theories</a:t>
          </a:r>
        </a:p>
        <a:p>
          <a:pPr lvl="0" algn="ctr" defTabSz="355600">
            <a:lnSpc>
              <a:spcPct val="90000"/>
            </a:lnSpc>
            <a:spcBef>
              <a:spcPct val="0"/>
            </a:spcBef>
            <a:spcAft>
              <a:spcPct val="35000"/>
            </a:spcAft>
          </a:pPr>
          <a:r>
            <a:rPr lang="en-US" sz="800" kern="1200" dirty="0" smtClean="0"/>
            <a:t>Postmodernism/Enactment</a:t>
          </a:r>
          <a:endParaRPr lang="en-US" sz="800" kern="1200" dirty="0"/>
        </a:p>
        <a:p>
          <a:pPr lvl="0" algn="ctr" defTabSz="355600">
            <a:lnSpc>
              <a:spcPct val="90000"/>
            </a:lnSpc>
            <a:spcBef>
              <a:spcPct val="0"/>
            </a:spcBef>
            <a:spcAft>
              <a:spcPct val="35000"/>
            </a:spcAft>
          </a:pPr>
          <a:r>
            <a:rPr lang="en-US" sz="800" kern="1200" dirty="0"/>
            <a:t>Ecological</a:t>
          </a:r>
        </a:p>
        <a:p>
          <a:pPr lvl="0" algn="ctr" defTabSz="355600">
            <a:lnSpc>
              <a:spcPct val="90000"/>
            </a:lnSpc>
            <a:spcBef>
              <a:spcPct val="0"/>
            </a:spcBef>
            <a:spcAft>
              <a:spcPct val="35000"/>
            </a:spcAft>
          </a:pPr>
          <a:r>
            <a:rPr lang="en-US" sz="800" kern="1200" dirty="0"/>
            <a:t>Gender </a:t>
          </a:r>
          <a:r>
            <a:rPr lang="en-US" sz="800" kern="1200" dirty="0" smtClean="0"/>
            <a:t>Socialization </a:t>
          </a:r>
          <a:r>
            <a:rPr lang="en-US" sz="800" kern="1200" dirty="0"/>
            <a:t>Theory</a:t>
          </a:r>
        </a:p>
      </dsp:txBody>
      <dsp:txXfrm>
        <a:off x="939772" y="3587991"/>
        <a:ext cx="1411227" cy="883828"/>
      </dsp:txXfrm>
    </dsp:sp>
    <dsp:sp modelId="{98D973F1-998A-462F-86C1-89C364050367}">
      <dsp:nvSpPr>
        <dsp:cNvPr id="0" name=""/>
        <dsp:cNvSpPr/>
      </dsp:nvSpPr>
      <dsp:spPr>
        <a:xfrm>
          <a:off x="921093" y="623931"/>
          <a:ext cx="3912775" cy="3912775"/>
        </a:xfrm>
        <a:custGeom>
          <a:avLst/>
          <a:gdLst/>
          <a:ahLst/>
          <a:cxnLst/>
          <a:rect l="0" t="0" r="0" b="0"/>
          <a:pathLst>
            <a:path>
              <a:moveTo>
                <a:pt x="247686" y="2909169"/>
              </a:moveTo>
              <a:arcTo wR="1956387" hR="1956387" stAng="9051341" swAng="1407574"/>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EDBFD16-10BD-4A3D-9473-545E3B93F632}">
      <dsp:nvSpPr>
        <dsp:cNvPr id="0" name=""/>
        <dsp:cNvSpPr/>
      </dsp:nvSpPr>
      <dsp:spPr>
        <a:xfrm>
          <a:off x="157170" y="1786578"/>
          <a:ext cx="1506853" cy="979454"/>
        </a:xfrm>
        <a:prstGeom prst="roundRect">
          <a:avLst/>
        </a:prstGeom>
        <a:solidFill>
          <a:srgbClr val="7030A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a:t>Key Variables</a:t>
          </a:r>
        </a:p>
        <a:p>
          <a:pPr lvl="0" algn="ctr" defTabSz="355600">
            <a:lnSpc>
              <a:spcPct val="90000"/>
            </a:lnSpc>
            <a:spcBef>
              <a:spcPct val="0"/>
            </a:spcBef>
            <a:spcAft>
              <a:spcPct val="35000"/>
            </a:spcAft>
          </a:pPr>
          <a:r>
            <a:rPr lang="en-US" sz="800" kern="1200" dirty="0"/>
            <a:t>Underrepresentation of Women in Power Positions </a:t>
          </a:r>
        </a:p>
        <a:p>
          <a:pPr lvl="0" algn="ctr" defTabSz="355600">
            <a:lnSpc>
              <a:spcPct val="90000"/>
            </a:lnSpc>
            <a:spcBef>
              <a:spcPct val="0"/>
            </a:spcBef>
            <a:spcAft>
              <a:spcPct val="35000"/>
            </a:spcAft>
          </a:pPr>
          <a:r>
            <a:rPr lang="en-US" sz="800" kern="1200" dirty="0"/>
            <a:t>Push Variables</a:t>
          </a:r>
        </a:p>
        <a:p>
          <a:pPr lvl="0" algn="ctr" defTabSz="355600">
            <a:lnSpc>
              <a:spcPct val="90000"/>
            </a:lnSpc>
            <a:spcBef>
              <a:spcPct val="0"/>
            </a:spcBef>
            <a:spcAft>
              <a:spcPct val="35000"/>
            </a:spcAft>
          </a:pPr>
          <a:r>
            <a:rPr lang="en-US" sz="800" kern="1200" dirty="0"/>
            <a:t>Pull Variables</a:t>
          </a:r>
        </a:p>
      </dsp:txBody>
      <dsp:txXfrm>
        <a:off x="204983" y="1834391"/>
        <a:ext cx="1411227" cy="883828"/>
      </dsp:txXfrm>
    </dsp:sp>
    <dsp:sp modelId="{C7FC0ABB-878E-4309-B5AE-49487354D5DC}">
      <dsp:nvSpPr>
        <dsp:cNvPr id="0" name=""/>
        <dsp:cNvSpPr/>
      </dsp:nvSpPr>
      <dsp:spPr>
        <a:xfrm>
          <a:off x="919439" y="455024"/>
          <a:ext cx="3912775" cy="3912775"/>
        </a:xfrm>
        <a:custGeom>
          <a:avLst/>
          <a:gdLst/>
          <a:ahLst/>
          <a:cxnLst/>
          <a:rect l="0" t="0" r="0" b="0"/>
          <a:pathLst>
            <a:path>
              <a:moveTo>
                <a:pt x="107417" y="1317042"/>
              </a:moveTo>
              <a:arcTo wR="1956387" hR="1956387" stAng="11944475" swAng="2714750"/>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5/1/2017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5/1/2017</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0096" y="1781285"/>
            <a:ext cx="7766936" cy="1646302"/>
          </a:xfrm>
        </p:spPr>
        <p:txBody>
          <a:bodyPr/>
          <a:lstStyle/>
          <a:p>
            <a:r>
              <a:rPr lang="en-US" dirty="0" smtClean="0"/>
              <a:t>	Where are the women? </a:t>
            </a:r>
            <a:endParaRPr lang="en-US" dirty="0"/>
          </a:p>
        </p:txBody>
      </p:sp>
      <p:sp>
        <p:nvSpPr>
          <p:cNvPr id="3" name="Subtitle 2"/>
          <p:cNvSpPr>
            <a:spLocks noGrp="1"/>
          </p:cNvSpPr>
          <p:nvPr>
            <p:ph type="subTitle" idx="1"/>
          </p:nvPr>
        </p:nvSpPr>
        <p:spPr>
          <a:xfrm>
            <a:off x="1550636" y="3427587"/>
            <a:ext cx="7766936" cy="2474145"/>
          </a:xfrm>
        </p:spPr>
        <p:txBody>
          <a:bodyPr>
            <a:normAutofit/>
          </a:bodyPr>
          <a:lstStyle/>
          <a:p>
            <a:r>
              <a:rPr lang="en-US" sz="2400" dirty="0">
                <a:solidFill>
                  <a:srgbClr val="7030A0"/>
                </a:solidFill>
              </a:rPr>
              <a:t>Understanding women’s </a:t>
            </a:r>
            <a:r>
              <a:rPr lang="en-US" sz="2400" dirty="0" smtClean="0">
                <a:solidFill>
                  <a:srgbClr val="7030A0"/>
                </a:solidFill>
              </a:rPr>
              <a:t>underrepresentation </a:t>
            </a:r>
            <a:r>
              <a:rPr lang="en-US" sz="2400" dirty="0">
                <a:solidFill>
                  <a:srgbClr val="7030A0"/>
                </a:solidFill>
              </a:rPr>
              <a:t>at </a:t>
            </a:r>
          </a:p>
          <a:p>
            <a:r>
              <a:rPr lang="en-US" sz="2400" dirty="0" smtClean="0">
                <a:solidFill>
                  <a:srgbClr val="7030A0"/>
                </a:solidFill>
              </a:rPr>
              <a:t>the </a:t>
            </a:r>
            <a:r>
              <a:rPr lang="en-US" sz="2400" dirty="0">
                <a:solidFill>
                  <a:srgbClr val="7030A0"/>
                </a:solidFill>
              </a:rPr>
              <a:t>highest echelons of corporate </a:t>
            </a:r>
            <a:r>
              <a:rPr lang="en-US" sz="2400" dirty="0" smtClean="0">
                <a:solidFill>
                  <a:srgbClr val="7030A0"/>
                </a:solidFill>
              </a:rPr>
              <a:t>leadership</a:t>
            </a:r>
          </a:p>
          <a:p>
            <a:endParaRPr lang="en-US" sz="2400" dirty="0" smtClean="0">
              <a:solidFill>
                <a:schemeClr val="tx1">
                  <a:lumMod val="75000"/>
                  <a:lumOff val="25000"/>
                </a:schemeClr>
              </a:solidFill>
            </a:endParaRPr>
          </a:p>
          <a:p>
            <a:r>
              <a:rPr lang="en-US" sz="2400" dirty="0" smtClean="0">
                <a:solidFill>
                  <a:srgbClr val="00B0F0"/>
                </a:solidFill>
              </a:rPr>
              <a:t>Kimberly DeSimone</a:t>
            </a:r>
          </a:p>
          <a:p>
            <a:r>
              <a:rPr lang="en-US" sz="2400" dirty="0" smtClean="0">
                <a:solidFill>
                  <a:srgbClr val="00B0F0"/>
                </a:solidFill>
              </a:rPr>
              <a:t>April 29, 2017</a:t>
            </a:r>
            <a:r>
              <a:rPr lang="en-US" sz="2400" dirty="0" smtClean="0">
                <a:solidFill>
                  <a:schemeClr val="tx1">
                    <a:lumMod val="75000"/>
                    <a:lumOff val="25000"/>
                  </a:schemeClr>
                </a:solidFill>
              </a:rPr>
              <a:t> </a:t>
            </a:r>
            <a:endParaRPr lang="en-US" sz="2400" dirty="0">
              <a:solidFill>
                <a:schemeClr val="tx1">
                  <a:lumMod val="75000"/>
                  <a:lumOff val="25000"/>
                </a:schemeClr>
              </a:solidFill>
            </a:endParaRPr>
          </a:p>
        </p:txBody>
      </p:sp>
      <p:pic>
        <p:nvPicPr>
          <p:cNvPr id="4" name="Picture 3"/>
          <p:cNvPicPr>
            <a:picLocks noChangeAspect="1"/>
          </p:cNvPicPr>
          <p:nvPr/>
        </p:nvPicPr>
        <p:blipFill>
          <a:blip r:embed="rId2"/>
          <a:stretch>
            <a:fillRect/>
          </a:stretch>
        </p:blipFill>
        <p:spPr>
          <a:xfrm>
            <a:off x="160911" y="121667"/>
            <a:ext cx="2446824" cy="2358591"/>
          </a:xfrm>
          <a:prstGeom prst="rect">
            <a:avLst/>
          </a:prstGeom>
          <a:effectLst>
            <a:glow rad="139700">
              <a:srgbClr val="7030A0">
                <a:alpha val="40000"/>
              </a:srgbClr>
            </a:glow>
          </a:effectLst>
        </p:spPr>
      </p:pic>
    </p:spTree>
    <p:extLst>
      <p:ext uri="{BB962C8B-B14F-4D97-AF65-F5344CB8AC3E}">
        <p14:creationId xmlns:p14="http://schemas.microsoft.com/office/powerpoint/2010/main" val="904909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Data Analysis</a:t>
            </a:r>
            <a:endParaRPr lang="en-US" dirty="0"/>
          </a:p>
        </p:txBody>
      </p:sp>
      <p:sp>
        <p:nvSpPr>
          <p:cNvPr id="4" name="Content Placeholder 3"/>
          <p:cNvSpPr>
            <a:spLocks noGrp="1"/>
          </p:cNvSpPr>
          <p:nvPr>
            <p:ph sz="half" idx="1"/>
          </p:nvPr>
        </p:nvSpPr>
        <p:spPr>
          <a:xfrm>
            <a:off x="677334" y="1810633"/>
            <a:ext cx="4184035" cy="3880772"/>
          </a:xfrm>
        </p:spPr>
        <p:txBody>
          <a:bodyPr>
            <a:normAutofit fontScale="85000" lnSpcReduction="20000"/>
          </a:bodyPr>
          <a:lstStyle/>
          <a:p>
            <a:pPr marL="0" indent="0">
              <a:buNone/>
            </a:pPr>
            <a:r>
              <a:rPr lang="en-US" sz="1900" dirty="0" smtClean="0">
                <a:solidFill>
                  <a:srgbClr val="7030A0"/>
                </a:solidFill>
              </a:rPr>
              <a:t>Analysis </a:t>
            </a:r>
          </a:p>
          <a:p>
            <a:pPr marL="0" indent="0">
              <a:buNone/>
            </a:pPr>
            <a:endParaRPr lang="en-US" dirty="0"/>
          </a:p>
          <a:p>
            <a:r>
              <a:rPr lang="en-US" dirty="0" smtClean="0">
                <a:solidFill>
                  <a:srgbClr val="7030A0"/>
                </a:solidFill>
              </a:rPr>
              <a:t>Video </a:t>
            </a:r>
            <a:r>
              <a:rPr lang="en-US" dirty="0">
                <a:solidFill>
                  <a:srgbClr val="7030A0"/>
                </a:solidFill>
              </a:rPr>
              <a:t>recorded</a:t>
            </a:r>
            <a:r>
              <a:rPr lang="en-US" dirty="0"/>
              <a:t>, observations and notes taken throughout the interview and later transcribed for any follow up </a:t>
            </a:r>
            <a:r>
              <a:rPr lang="en-US" dirty="0" smtClean="0"/>
              <a:t>questions.</a:t>
            </a:r>
          </a:p>
          <a:p>
            <a:endParaRPr lang="en-US" dirty="0"/>
          </a:p>
          <a:p>
            <a:r>
              <a:rPr lang="en-US" dirty="0"/>
              <a:t>T</a:t>
            </a:r>
            <a:r>
              <a:rPr lang="en-US" dirty="0" smtClean="0"/>
              <a:t>he </a:t>
            </a:r>
            <a:r>
              <a:rPr lang="en-US" dirty="0"/>
              <a:t>data will be </a:t>
            </a:r>
            <a:r>
              <a:rPr lang="en-US" dirty="0">
                <a:solidFill>
                  <a:srgbClr val="7030A0"/>
                </a:solidFill>
              </a:rPr>
              <a:t>coded for key phrases and relevant emerging themes</a:t>
            </a:r>
            <a:r>
              <a:rPr lang="en-US" dirty="0"/>
              <a:t>. All forms, notes, and recordings will be coded to maintain privacy. </a:t>
            </a:r>
            <a:endParaRPr lang="en-US" dirty="0" smtClean="0"/>
          </a:p>
          <a:p>
            <a:endParaRPr lang="en-US" dirty="0" smtClean="0"/>
          </a:p>
          <a:p>
            <a:r>
              <a:rPr lang="en-US" dirty="0" smtClean="0"/>
              <a:t>Transana</a:t>
            </a:r>
            <a:r>
              <a:rPr lang="en-US" dirty="0"/>
              <a:t>® coding software will be utilized for both visual and auditory </a:t>
            </a:r>
            <a:r>
              <a:rPr lang="en-US" dirty="0">
                <a:solidFill>
                  <a:srgbClr val="7030A0"/>
                </a:solidFill>
              </a:rPr>
              <a:t>data transcription, coding, analyzing and visualizing</a:t>
            </a:r>
            <a:r>
              <a:rPr lang="en-US" dirty="0"/>
              <a:t> (both verbal and non-verbal data </a:t>
            </a:r>
            <a:r>
              <a:rPr lang="en-US" dirty="0" smtClean="0"/>
              <a:t>collected).</a:t>
            </a:r>
          </a:p>
          <a:p>
            <a:endParaRPr lang="en-US" dirty="0"/>
          </a:p>
        </p:txBody>
      </p:sp>
      <p:sp>
        <p:nvSpPr>
          <p:cNvPr id="5" name="Content Placeholder 4"/>
          <p:cNvSpPr>
            <a:spLocks noGrp="1"/>
          </p:cNvSpPr>
          <p:nvPr>
            <p:ph sz="half" idx="2"/>
          </p:nvPr>
        </p:nvSpPr>
        <p:spPr>
          <a:xfrm>
            <a:off x="5123837" y="1930400"/>
            <a:ext cx="4336252" cy="4244622"/>
          </a:xfrm>
        </p:spPr>
        <p:txBody>
          <a:bodyPr>
            <a:normAutofit fontScale="85000" lnSpcReduction="20000"/>
          </a:bodyPr>
          <a:lstStyle/>
          <a:p>
            <a:pPr marL="0" indent="0">
              <a:buNone/>
            </a:pPr>
            <a:r>
              <a:rPr lang="en-US" sz="1900" dirty="0" smtClean="0">
                <a:solidFill>
                  <a:srgbClr val="7030A0"/>
                </a:solidFill>
              </a:rPr>
              <a:t>Privacy &amp; Informed Consent  </a:t>
            </a:r>
          </a:p>
          <a:p>
            <a:pPr marL="0" indent="0">
              <a:buNone/>
            </a:pPr>
            <a:endParaRPr lang="en-US" dirty="0" smtClean="0"/>
          </a:p>
          <a:p>
            <a:r>
              <a:rPr lang="en-US" dirty="0"/>
              <a:t>Participants will be notified in writing as part of the informed consent that they can withdraw from the study at any point and that </a:t>
            </a:r>
            <a:r>
              <a:rPr lang="en-US" dirty="0" smtClean="0"/>
              <a:t>their </a:t>
            </a:r>
            <a:r>
              <a:rPr lang="en-US" dirty="0">
                <a:solidFill>
                  <a:srgbClr val="7030A0"/>
                </a:solidFill>
              </a:rPr>
              <a:t>confidentiality will be protected</a:t>
            </a:r>
            <a:r>
              <a:rPr lang="en-US" dirty="0"/>
              <a:t>. </a:t>
            </a:r>
            <a:endParaRPr lang="en-US" dirty="0" smtClean="0"/>
          </a:p>
          <a:p>
            <a:endParaRPr lang="en-US" dirty="0" smtClean="0"/>
          </a:p>
          <a:p>
            <a:r>
              <a:rPr lang="en-US" dirty="0" smtClean="0"/>
              <a:t>Participants </a:t>
            </a:r>
            <a:r>
              <a:rPr lang="en-US" dirty="0"/>
              <a:t>identity will be number coded to </a:t>
            </a:r>
            <a:r>
              <a:rPr lang="en-US" dirty="0">
                <a:solidFill>
                  <a:srgbClr val="7030A0"/>
                </a:solidFill>
              </a:rPr>
              <a:t>ensure privacy and confidentiality </a:t>
            </a:r>
            <a:r>
              <a:rPr lang="en-US" dirty="0"/>
              <a:t>and all data will be secured in a locked file and only the researcher will have a key and access to the file.  </a:t>
            </a:r>
            <a:endParaRPr lang="en-US" dirty="0" smtClean="0"/>
          </a:p>
          <a:p>
            <a:endParaRPr lang="en-US" dirty="0" smtClean="0"/>
          </a:p>
          <a:p>
            <a:r>
              <a:rPr lang="en-US" dirty="0" smtClean="0"/>
              <a:t>If </a:t>
            </a:r>
            <a:r>
              <a:rPr lang="en-US" dirty="0"/>
              <a:t>a participant withdraws, the data will be destroyed.  All </a:t>
            </a:r>
            <a:r>
              <a:rPr lang="en-US" dirty="0">
                <a:solidFill>
                  <a:srgbClr val="7030A0"/>
                </a:solidFill>
              </a:rPr>
              <a:t>participant study data will be secured</a:t>
            </a:r>
            <a:r>
              <a:rPr lang="en-US" dirty="0"/>
              <a:t> for 2 weeks after </a:t>
            </a:r>
            <a:r>
              <a:rPr lang="en-US" dirty="0" smtClean="0"/>
              <a:t>publication </a:t>
            </a:r>
            <a:r>
              <a:rPr lang="en-US" dirty="0"/>
              <a:t>then it will be destroyed.</a:t>
            </a:r>
          </a:p>
        </p:txBody>
      </p:sp>
    </p:spTree>
    <p:extLst>
      <p:ext uri="{BB962C8B-B14F-4D97-AF65-F5344CB8AC3E}">
        <p14:creationId xmlns:p14="http://schemas.microsoft.com/office/powerpoint/2010/main" val="41323601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Ethics/Mission/Social Impact</a:t>
            </a:r>
            <a:endParaRPr lang="en-US" dirty="0"/>
          </a:p>
        </p:txBody>
      </p:sp>
      <p:sp>
        <p:nvSpPr>
          <p:cNvPr id="3" name="Content Placeholder 2"/>
          <p:cNvSpPr>
            <a:spLocks noGrp="1"/>
          </p:cNvSpPr>
          <p:nvPr>
            <p:ph idx="1"/>
          </p:nvPr>
        </p:nvSpPr>
        <p:spPr>
          <a:xfrm>
            <a:off x="451556" y="1550989"/>
            <a:ext cx="9403644" cy="3880773"/>
          </a:xfrm>
        </p:spPr>
        <p:txBody>
          <a:bodyPr/>
          <a:lstStyle/>
          <a:p>
            <a:pPr marL="0" indent="0">
              <a:buNone/>
            </a:pPr>
            <a:r>
              <a:rPr lang="en-US" sz="2000" i="1" dirty="0">
                <a:solidFill>
                  <a:srgbClr val="7030A0"/>
                </a:solidFill>
              </a:rPr>
              <a:t>Niagara seeks to inspire its students to serve all members of society, especially the poor and oppressed, in local communities and in the larger </a:t>
            </a:r>
            <a:r>
              <a:rPr lang="en-US" sz="2000" i="1" dirty="0" smtClean="0">
                <a:solidFill>
                  <a:srgbClr val="7030A0"/>
                </a:solidFill>
              </a:rPr>
              <a:t>world.</a:t>
            </a:r>
          </a:p>
          <a:p>
            <a:pPr marL="0" indent="0">
              <a:buNone/>
            </a:pPr>
            <a:endParaRPr lang="en-US" dirty="0" smtClean="0"/>
          </a:p>
          <a:p>
            <a:r>
              <a:rPr lang="en-US" dirty="0" smtClean="0"/>
              <a:t>Dignity of </a:t>
            </a:r>
            <a:r>
              <a:rPr lang="en-US" dirty="0" smtClean="0">
                <a:solidFill>
                  <a:srgbClr val="7030A0"/>
                </a:solidFill>
              </a:rPr>
              <a:t>every</a:t>
            </a:r>
            <a:r>
              <a:rPr lang="en-US" dirty="0" smtClean="0"/>
              <a:t> person</a:t>
            </a:r>
          </a:p>
          <a:p>
            <a:r>
              <a:rPr lang="en-US" dirty="0" smtClean="0"/>
              <a:t>Equality versus </a:t>
            </a:r>
            <a:r>
              <a:rPr lang="en-US" dirty="0" smtClean="0">
                <a:solidFill>
                  <a:srgbClr val="7030A0"/>
                </a:solidFill>
              </a:rPr>
              <a:t>Equity</a:t>
            </a:r>
          </a:p>
          <a:p>
            <a:r>
              <a:rPr lang="en-US" dirty="0" smtClean="0">
                <a:solidFill>
                  <a:srgbClr val="7030A0"/>
                </a:solidFill>
              </a:rPr>
              <a:t>Power</a:t>
            </a:r>
            <a:r>
              <a:rPr lang="en-US" dirty="0" smtClean="0"/>
              <a:t>/Influence</a:t>
            </a:r>
          </a:p>
          <a:p>
            <a:r>
              <a:rPr lang="en-US" dirty="0" smtClean="0">
                <a:solidFill>
                  <a:srgbClr val="7030A0"/>
                </a:solidFill>
              </a:rPr>
              <a:t>Social Justice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47910" y="2628241"/>
            <a:ext cx="3989615" cy="351291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38907205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125606887"/>
              </p:ext>
            </p:extLst>
          </p:nvPr>
        </p:nvGraphicFramePr>
        <p:xfrm>
          <a:off x="282222" y="133351"/>
          <a:ext cx="9553045" cy="659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a:stretch>
            <a:fillRect/>
          </a:stretch>
        </p:blipFill>
        <p:spPr>
          <a:xfrm>
            <a:off x="3425865" y="2577587"/>
            <a:ext cx="3360216" cy="1580846"/>
          </a:xfrm>
          <a:prstGeom prst="rect">
            <a:avLst/>
          </a:prstGeom>
          <a:effectLst>
            <a:glow rad="101600">
              <a:srgbClr val="7030A0">
                <a:alpha val="40000"/>
              </a:srgbClr>
            </a:glow>
          </a:effectLst>
        </p:spPr>
      </p:pic>
      <p:sp>
        <p:nvSpPr>
          <p:cNvPr id="8" name="TextBox 7"/>
          <p:cNvSpPr txBox="1"/>
          <p:nvPr/>
        </p:nvSpPr>
        <p:spPr>
          <a:xfrm>
            <a:off x="4228811" y="4373598"/>
            <a:ext cx="2280355" cy="400110"/>
          </a:xfrm>
          <a:prstGeom prst="rect">
            <a:avLst/>
          </a:prstGeom>
          <a:noFill/>
        </p:spPr>
        <p:txBody>
          <a:bodyPr wrap="square" rtlCol="0">
            <a:spAutoFit/>
          </a:bodyPr>
          <a:lstStyle/>
          <a:p>
            <a:r>
              <a:rPr lang="en-US" sz="2000" b="1" dirty="0" smtClean="0">
                <a:solidFill>
                  <a:srgbClr val="7030A0"/>
                </a:solidFill>
              </a:rPr>
              <a:t>Research Lens</a:t>
            </a:r>
            <a:endParaRPr lang="en-US" sz="2000" b="1" dirty="0">
              <a:solidFill>
                <a:srgbClr val="7030A0"/>
              </a:solidFill>
            </a:endParaRPr>
          </a:p>
        </p:txBody>
      </p:sp>
    </p:spTree>
    <p:extLst>
      <p:ext uri="{BB962C8B-B14F-4D97-AF65-F5344CB8AC3E}">
        <p14:creationId xmlns:p14="http://schemas.microsoft.com/office/powerpoint/2010/main" val="2498349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a:t>
            </a:r>
            <a:endParaRPr lang="en-US" dirty="0"/>
          </a:p>
        </p:txBody>
      </p:sp>
      <p:sp>
        <p:nvSpPr>
          <p:cNvPr id="3" name="Content Placeholder 2"/>
          <p:cNvSpPr>
            <a:spLocks noGrp="1"/>
          </p:cNvSpPr>
          <p:nvPr>
            <p:ph idx="1"/>
          </p:nvPr>
        </p:nvSpPr>
        <p:spPr>
          <a:xfrm>
            <a:off x="677333" y="1663878"/>
            <a:ext cx="9110133" cy="4420833"/>
          </a:xfrm>
        </p:spPr>
        <p:txBody>
          <a:bodyPr>
            <a:normAutofit fontScale="92500" lnSpcReduction="20000"/>
          </a:bodyPr>
          <a:lstStyle/>
          <a:p>
            <a:pPr marL="0" indent="0">
              <a:buNone/>
            </a:pPr>
            <a:r>
              <a:rPr lang="en-US" sz="2400" b="1" dirty="0" smtClean="0">
                <a:solidFill>
                  <a:srgbClr val="7030A0"/>
                </a:solidFill>
              </a:rPr>
              <a:t>The corporate pipeline for women is broken!</a:t>
            </a:r>
            <a:endParaRPr lang="en-US" sz="2400" dirty="0" smtClean="0"/>
          </a:p>
          <a:p>
            <a:endParaRPr lang="en-US" dirty="0" smtClean="0"/>
          </a:p>
          <a:p>
            <a:endParaRPr lang="en-US" dirty="0"/>
          </a:p>
          <a:p>
            <a:r>
              <a:rPr lang="en-US" dirty="0"/>
              <a:t>Despite women’s equal representation in the workplace they are </a:t>
            </a:r>
            <a:r>
              <a:rPr lang="en-US" dirty="0">
                <a:solidFill>
                  <a:srgbClr val="7030A0"/>
                </a:solidFill>
              </a:rPr>
              <a:t>underrepresented</a:t>
            </a:r>
            <a:r>
              <a:rPr lang="en-US" dirty="0"/>
              <a:t> </a:t>
            </a:r>
            <a:r>
              <a:rPr lang="en-US" dirty="0">
                <a:solidFill>
                  <a:srgbClr val="7030A0"/>
                </a:solidFill>
              </a:rPr>
              <a:t>in the upper echelons </a:t>
            </a:r>
            <a:r>
              <a:rPr lang="en-US" dirty="0"/>
              <a:t>of organizations with women representing only 13% of Fortune 500 executive </a:t>
            </a:r>
            <a:r>
              <a:rPr lang="en-US" dirty="0" smtClean="0"/>
              <a:t>officers, 7.5</a:t>
            </a:r>
            <a:r>
              <a:rPr lang="en-US" dirty="0"/>
              <a:t>% </a:t>
            </a:r>
            <a:r>
              <a:rPr lang="en-US" dirty="0" smtClean="0"/>
              <a:t>of corporate </a:t>
            </a:r>
            <a:r>
              <a:rPr lang="en-US" dirty="0"/>
              <a:t>top earners, and 3.6% in the role of CEO (Catalyst, 2011). </a:t>
            </a:r>
            <a:endParaRPr lang="en-US" dirty="0" smtClean="0"/>
          </a:p>
          <a:p>
            <a:endParaRPr lang="en-US" dirty="0"/>
          </a:p>
          <a:p>
            <a:r>
              <a:rPr lang="en-US" dirty="0" smtClean="0"/>
              <a:t>This is a problem because </a:t>
            </a:r>
            <a:r>
              <a:rPr lang="en-US" dirty="0"/>
              <a:t>Fortune 500 companies with the best records of </a:t>
            </a:r>
            <a:r>
              <a:rPr lang="en-US" dirty="0">
                <a:solidFill>
                  <a:srgbClr val="7030A0"/>
                </a:solidFill>
              </a:rPr>
              <a:t>promoting women </a:t>
            </a:r>
            <a:r>
              <a:rPr lang="en-US" dirty="0"/>
              <a:t>outperform their counterparts anywhere from 50 to </a:t>
            </a:r>
            <a:r>
              <a:rPr lang="en-US" dirty="0" smtClean="0"/>
              <a:t>100 percent </a:t>
            </a:r>
            <a:r>
              <a:rPr lang="en-US" dirty="0"/>
              <a:t>in terms of </a:t>
            </a:r>
            <a:r>
              <a:rPr lang="en-US" dirty="0" smtClean="0">
                <a:solidFill>
                  <a:srgbClr val="7030A0"/>
                </a:solidFill>
              </a:rPr>
              <a:t>higher </a:t>
            </a:r>
            <a:r>
              <a:rPr lang="en-US" dirty="0">
                <a:solidFill>
                  <a:srgbClr val="7030A0"/>
                </a:solidFill>
              </a:rPr>
              <a:t>financial returns and overall earnings </a:t>
            </a:r>
            <a:r>
              <a:rPr lang="en-US" dirty="0"/>
              <a:t>(Adler, 2009</a:t>
            </a:r>
            <a:r>
              <a:rPr lang="en-US" dirty="0" smtClean="0"/>
              <a:t>). </a:t>
            </a:r>
          </a:p>
          <a:p>
            <a:endParaRPr lang="en-US" dirty="0" smtClean="0"/>
          </a:p>
          <a:p>
            <a:r>
              <a:rPr lang="en-US" dirty="0" smtClean="0"/>
              <a:t>Likewise, women’s underrepresentation and often subsequent exit from </a:t>
            </a:r>
            <a:r>
              <a:rPr lang="en-US" dirty="0"/>
              <a:t>the workforce has significant and </a:t>
            </a:r>
            <a:r>
              <a:rPr lang="en-US" dirty="0">
                <a:solidFill>
                  <a:srgbClr val="7030A0"/>
                </a:solidFill>
              </a:rPr>
              <a:t>lasting consequences on women’s economic status </a:t>
            </a:r>
            <a:r>
              <a:rPr lang="en-US" dirty="0"/>
              <a:t>over the </a:t>
            </a:r>
            <a:r>
              <a:rPr lang="en-US" dirty="0" smtClean="0"/>
              <a:t>long-term (Williams</a:t>
            </a:r>
            <a:r>
              <a:rPr lang="en-US" dirty="0"/>
              <a:t>, Manvell, and </a:t>
            </a:r>
            <a:r>
              <a:rPr lang="en-US" dirty="0" smtClean="0"/>
              <a:t>Bornstein’s, 2006).</a:t>
            </a:r>
            <a:endParaRPr lang="en-US" dirty="0"/>
          </a:p>
        </p:txBody>
      </p:sp>
      <p:pic>
        <p:nvPicPr>
          <p:cNvPr id="4" name="Picture 3"/>
          <p:cNvPicPr>
            <a:picLocks noChangeAspect="1"/>
          </p:cNvPicPr>
          <p:nvPr/>
        </p:nvPicPr>
        <p:blipFill>
          <a:blip r:embed="rId2"/>
          <a:stretch>
            <a:fillRect/>
          </a:stretch>
        </p:blipFill>
        <p:spPr>
          <a:xfrm>
            <a:off x="7083172" y="162457"/>
            <a:ext cx="4607438" cy="2400121"/>
          </a:xfrm>
          <a:prstGeom prst="rect">
            <a:avLst/>
          </a:prstGeom>
          <a:effectLst>
            <a:glow rad="101600">
              <a:srgbClr val="7030A0">
                <a:alpha val="40000"/>
              </a:srgbClr>
            </a:glow>
          </a:effectLst>
        </p:spPr>
      </p:pic>
    </p:spTree>
    <p:extLst>
      <p:ext uri="{BB962C8B-B14F-4D97-AF65-F5344CB8AC3E}">
        <p14:creationId xmlns:p14="http://schemas.microsoft.com/office/powerpoint/2010/main" val="167159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08000"/>
            <a:ext cx="8596668" cy="1320800"/>
          </a:xfrm>
        </p:spPr>
        <p:txBody>
          <a:bodyPr/>
          <a:lstStyle/>
          <a:p>
            <a:r>
              <a:rPr lang="en-US" dirty="0" smtClean="0"/>
              <a:t>Purpose of the Study</a:t>
            </a:r>
            <a:endParaRPr lang="en-US" dirty="0"/>
          </a:p>
        </p:txBody>
      </p:sp>
      <p:sp>
        <p:nvSpPr>
          <p:cNvPr id="3" name="Content Placeholder 2"/>
          <p:cNvSpPr>
            <a:spLocks noGrp="1"/>
          </p:cNvSpPr>
          <p:nvPr>
            <p:ph idx="1"/>
          </p:nvPr>
        </p:nvSpPr>
        <p:spPr>
          <a:xfrm>
            <a:off x="677334" y="1411110"/>
            <a:ext cx="8794044" cy="4526845"/>
          </a:xfrm>
        </p:spPr>
        <p:txBody>
          <a:bodyPr>
            <a:normAutofit fontScale="92500" lnSpcReduction="10000"/>
          </a:bodyPr>
          <a:lstStyle/>
          <a:p>
            <a:pPr marL="0" indent="0">
              <a:buNone/>
            </a:pPr>
            <a:endParaRPr lang="en-US" dirty="0" smtClean="0"/>
          </a:p>
          <a:p>
            <a:r>
              <a:rPr lang="en-US" dirty="0"/>
              <a:t>This study will aim to better understand </a:t>
            </a:r>
            <a:r>
              <a:rPr lang="en-US" dirty="0" smtClean="0">
                <a:solidFill>
                  <a:srgbClr val="7030A0"/>
                </a:solidFill>
              </a:rPr>
              <a:t>what women perceive to be the barriers </a:t>
            </a:r>
            <a:r>
              <a:rPr lang="en-US" dirty="0" smtClean="0"/>
              <a:t>in reaching executive level, top earner corporate </a:t>
            </a:r>
            <a:r>
              <a:rPr lang="en-US" dirty="0"/>
              <a:t>management </a:t>
            </a:r>
            <a:r>
              <a:rPr lang="en-US" dirty="0" smtClean="0"/>
              <a:t>positions.</a:t>
            </a:r>
          </a:p>
          <a:p>
            <a:endParaRPr lang="en-US" dirty="0" smtClean="0"/>
          </a:p>
          <a:p>
            <a:r>
              <a:rPr lang="en-US" dirty="0" smtClean="0"/>
              <a:t>The literature </a:t>
            </a:r>
            <a:r>
              <a:rPr lang="en-US" dirty="0"/>
              <a:t>reveals a complex symphony of </a:t>
            </a:r>
            <a:r>
              <a:rPr lang="en-US" dirty="0" smtClean="0">
                <a:solidFill>
                  <a:srgbClr val="7030A0"/>
                </a:solidFill>
              </a:rPr>
              <a:t>push and pull variables </a:t>
            </a:r>
            <a:r>
              <a:rPr lang="en-US" dirty="0"/>
              <a:t>which influence women’s decisions to remain, slow-track, or exit the </a:t>
            </a:r>
            <a:r>
              <a:rPr lang="en-US" dirty="0" smtClean="0"/>
              <a:t>workforce.</a:t>
            </a:r>
          </a:p>
          <a:p>
            <a:endParaRPr lang="en-US" dirty="0" smtClean="0"/>
          </a:p>
          <a:p>
            <a:r>
              <a:rPr lang="en-US" dirty="0" smtClean="0"/>
              <a:t>Lack </a:t>
            </a:r>
            <a:r>
              <a:rPr lang="en-US" dirty="0"/>
              <a:t>of consensus in the literature regarding causal explanations for women’s disproportionately high workforce quit rates and relative to their male counterparts, as well as </a:t>
            </a:r>
            <a:r>
              <a:rPr lang="en-US" dirty="0">
                <a:solidFill>
                  <a:srgbClr val="7030A0"/>
                </a:solidFill>
              </a:rPr>
              <a:t>lack of overall representation </a:t>
            </a:r>
            <a:r>
              <a:rPr lang="en-US" dirty="0"/>
              <a:t>in the upper echelons of leadership. </a:t>
            </a:r>
            <a:endParaRPr lang="en-US" dirty="0" smtClean="0"/>
          </a:p>
          <a:p>
            <a:endParaRPr lang="en-US" dirty="0" smtClean="0"/>
          </a:p>
          <a:p>
            <a:r>
              <a:rPr lang="en-US" dirty="0"/>
              <a:t>N</a:t>
            </a:r>
            <a:r>
              <a:rPr lang="en-US" dirty="0" smtClean="0"/>
              <a:t>otably </a:t>
            </a:r>
            <a:r>
              <a:rPr lang="en-US" dirty="0"/>
              <a:t>absent in the literature is an in-depth, detailed understanding of the </a:t>
            </a:r>
            <a:r>
              <a:rPr lang="en-US" dirty="0">
                <a:solidFill>
                  <a:srgbClr val="7030A0"/>
                </a:solidFill>
              </a:rPr>
              <a:t>lived experience of highly-qualitied women </a:t>
            </a:r>
            <a:r>
              <a:rPr lang="en-US" dirty="0"/>
              <a:t>on the verge of achieving success at the highest levels in corporate organizations and their relative experiences making the decision to remain, slow-track, or exit the workforce. </a:t>
            </a:r>
          </a:p>
        </p:txBody>
      </p:sp>
    </p:spTree>
    <p:extLst>
      <p:ext uri="{BB962C8B-B14F-4D97-AF65-F5344CB8AC3E}">
        <p14:creationId xmlns:p14="http://schemas.microsoft.com/office/powerpoint/2010/main" val="344871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 </a:t>
            </a:r>
            <a:endParaRPr lang="en-US" dirty="0"/>
          </a:p>
        </p:txBody>
      </p:sp>
      <p:sp>
        <p:nvSpPr>
          <p:cNvPr id="4" name="Content Placeholder 3"/>
          <p:cNvSpPr>
            <a:spLocks noGrp="1"/>
          </p:cNvSpPr>
          <p:nvPr>
            <p:ph sz="half" idx="1"/>
          </p:nvPr>
        </p:nvSpPr>
        <p:spPr>
          <a:xfrm>
            <a:off x="677334" y="1614310"/>
            <a:ext cx="4854222" cy="5243690"/>
          </a:xfrm>
        </p:spPr>
        <p:txBody>
          <a:bodyPr>
            <a:normAutofit fontScale="70000" lnSpcReduction="20000"/>
          </a:bodyPr>
          <a:lstStyle/>
          <a:p>
            <a:pPr marL="0" indent="0">
              <a:buNone/>
            </a:pPr>
            <a:r>
              <a:rPr lang="en-US" sz="3400" b="1" dirty="0" smtClean="0">
                <a:solidFill>
                  <a:srgbClr val="7030A0"/>
                </a:solidFill>
              </a:rPr>
              <a:t>Push Variables</a:t>
            </a:r>
          </a:p>
          <a:p>
            <a:pPr marL="0" indent="0">
              <a:buNone/>
            </a:pPr>
            <a:endParaRPr lang="en-US" sz="2600" b="1" dirty="0" smtClean="0"/>
          </a:p>
          <a:p>
            <a:r>
              <a:rPr lang="en-US" sz="1900" dirty="0" smtClean="0">
                <a:solidFill>
                  <a:srgbClr val="7030A0"/>
                </a:solidFill>
              </a:rPr>
              <a:t>Lack of </a:t>
            </a:r>
            <a:r>
              <a:rPr lang="en-US" sz="1900" dirty="0">
                <a:solidFill>
                  <a:srgbClr val="7030A0"/>
                </a:solidFill>
              </a:rPr>
              <a:t>mentoring</a:t>
            </a:r>
            <a:r>
              <a:rPr lang="en-US" sz="1900" dirty="0"/>
              <a:t> and sponsorship (Hom, Roberson, &amp; Ellis, 2008; Meyers, 2015; McCartney-Kilian, 2009) </a:t>
            </a:r>
            <a:endParaRPr lang="en-US" sz="1900" dirty="0" smtClean="0"/>
          </a:p>
          <a:p>
            <a:r>
              <a:rPr lang="en-US" sz="1900" dirty="0" smtClean="0">
                <a:solidFill>
                  <a:srgbClr val="7030A0"/>
                </a:solidFill>
              </a:rPr>
              <a:t>Exclusion </a:t>
            </a:r>
            <a:r>
              <a:rPr lang="en-US" sz="1900" dirty="0">
                <a:solidFill>
                  <a:srgbClr val="7030A0"/>
                </a:solidFill>
              </a:rPr>
              <a:t>from informal networks </a:t>
            </a:r>
            <a:r>
              <a:rPr lang="en-US" sz="1900" dirty="0"/>
              <a:t>(Cook &amp; Glass, 2014; Fain, 2011; Kulich, Lorenzi-Cioldi, Iacoviello, Faniko, &amp; Ryan, 2015; Lyness &amp; Thompson, 2000</a:t>
            </a:r>
            <a:r>
              <a:rPr lang="en-US" sz="1900" dirty="0" smtClean="0"/>
              <a:t>)</a:t>
            </a:r>
          </a:p>
          <a:p>
            <a:r>
              <a:rPr lang="en-US" sz="1900" dirty="0" smtClean="0">
                <a:solidFill>
                  <a:srgbClr val="7030A0"/>
                </a:solidFill>
              </a:rPr>
              <a:t>Workforce inflexibility </a:t>
            </a:r>
            <a:r>
              <a:rPr lang="en-US" sz="1900" dirty="0"/>
              <a:t>(Hewlett &amp; Luce, 2007; Subramaniam, Iyer, &amp; Maniam, 2010; Waumsley, &amp; Houston, 2009</a:t>
            </a:r>
            <a:r>
              <a:rPr lang="en-US" sz="1900" dirty="0" smtClean="0"/>
              <a:t>)</a:t>
            </a:r>
          </a:p>
          <a:p>
            <a:r>
              <a:rPr lang="en-US" sz="1900" dirty="0" smtClean="0">
                <a:solidFill>
                  <a:srgbClr val="7030A0"/>
                </a:solidFill>
              </a:rPr>
              <a:t>Motherhood </a:t>
            </a:r>
            <a:r>
              <a:rPr lang="en-US" sz="1900" dirty="0">
                <a:solidFill>
                  <a:srgbClr val="7030A0"/>
                </a:solidFill>
              </a:rPr>
              <a:t>penalties </a:t>
            </a:r>
            <a:r>
              <a:rPr lang="en-US" sz="1900" dirty="0"/>
              <a:t>(Anderson, Binder, &amp; Kraus, 2003; Hewlett, 2007; Kmec, Huffman, &amp; Penner, 2013; Kricheli-Katz, </a:t>
            </a:r>
            <a:r>
              <a:rPr lang="en-US" sz="1900" dirty="0" smtClean="0"/>
              <a:t>2012)</a:t>
            </a:r>
          </a:p>
          <a:p>
            <a:r>
              <a:rPr lang="en-US" sz="1900" dirty="0" smtClean="0">
                <a:solidFill>
                  <a:srgbClr val="7030A0"/>
                </a:solidFill>
              </a:rPr>
              <a:t>Gender </a:t>
            </a:r>
            <a:r>
              <a:rPr lang="en-US" sz="1900" dirty="0">
                <a:solidFill>
                  <a:srgbClr val="7030A0"/>
                </a:solidFill>
              </a:rPr>
              <a:t>stereotyping </a:t>
            </a:r>
            <a:r>
              <a:rPr lang="en-US" sz="1900" dirty="0"/>
              <a:t>(Branson, Chen, &amp; Redenbaugh 2013; Cabrera, 2009; Lyness &amp; Thompson, </a:t>
            </a:r>
            <a:r>
              <a:rPr lang="en-US" sz="1900" dirty="0" smtClean="0"/>
              <a:t>2000)</a:t>
            </a:r>
          </a:p>
          <a:p>
            <a:r>
              <a:rPr lang="en-US" sz="1900" dirty="0" smtClean="0">
                <a:solidFill>
                  <a:srgbClr val="7030A0"/>
                </a:solidFill>
              </a:rPr>
              <a:t>Male-centered </a:t>
            </a:r>
            <a:r>
              <a:rPr lang="en-US" sz="1900" dirty="0">
                <a:solidFill>
                  <a:srgbClr val="7030A0"/>
                </a:solidFill>
              </a:rPr>
              <a:t>work ethos </a:t>
            </a:r>
            <a:r>
              <a:rPr lang="en-US" sz="1900" dirty="0"/>
              <a:t>(Cahusac &amp; Kanji, 2014; Cabrera, 2009; Hewlett &amp; Luce, 2007; Widera, Chang &amp; Chen, 2010) </a:t>
            </a:r>
            <a:endParaRPr lang="en-US" sz="1900" dirty="0" smtClean="0"/>
          </a:p>
          <a:p>
            <a:r>
              <a:rPr lang="en-US" sz="1900" dirty="0" smtClean="0">
                <a:solidFill>
                  <a:srgbClr val="7030A0"/>
                </a:solidFill>
              </a:rPr>
              <a:t>Glass </a:t>
            </a:r>
            <a:r>
              <a:rPr lang="en-US" sz="1900" dirty="0">
                <a:solidFill>
                  <a:srgbClr val="7030A0"/>
                </a:solidFill>
              </a:rPr>
              <a:t>ceiling </a:t>
            </a:r>
            <a:r>
              <a:rPr lang="en-US" sz="1900" dirty="0"/>
              <a:t>(Adler, 2007; Cook &amp; Glass, 2014; Fain, 2011; Kulich et al., 2015; Ryan and Haslam, 2005; Sabharwal, 2015</a:t>
            </a:r>
            <a:r>
              <a:rPr lang="en-US" sz="1900" dirty="0" smtClean="0"/>
              <a:t>)</a:t>
            </a:r>
            <a:endParaRPr lang="en-US" dirty="0"/>
          </a:p>
        </p:txBody>
      </p:sp>
      <p:sp>
        <p:nvSpPr>
          <p:cNvPr id="5" name="Content Placeholder 4"/>
          <p:cNvSpPr>
            <a:spLocks noGrp="1"/>
          </p:cNvSpPr>
          <p:nvPr>
            <p:ph sz="half" idx="2"/>
          </p:nvPr>
        </p:nvSpPr>
        <p:spPr>
          <a:xfrm>
            <a:off x="5531556" y="1715909"/>
            <a:ext cx="4184032" cy="4481688"/>
          </a:xfrm>
        </p:spPr>
        <p:txBody>
          <a:bodyPr>
            <a:normAutofit fontScale="70000" lnSpcReduction="20000"/>
          </a:bodyPr>
          <a:lstStyle/>
          <a:p>
            <a:pPr marL="0" indent="0">
              <a:buNone/>
            </a:pPr>
            <a:r>
              <a:rPr lang="en-US" sz="3400" b="1" dirty="0" smtClean="0">
                <a:solidFill>
                  <a:srgbClr val="7030A0"/>
                </a:solidFill>
              </a:rPr>
              <a:t>Pull Variables</a:t>
            </a:r>
          </a:p>
          <a:p>
            <a:endParaRPr lang="en-US" dirty="0" smtClean="0"/>
          </a:p>
          <a:p>
            <a:endParaRPr lang="en-US" dirty="0" smtClean="0"/>
          </a:p>
          <a:p>
            <a:r>
              <a:rPr lang="en-US" dirty="0" smtClean="0">
                <a:solidFill>
                  <a:srgbClr val="7030A0"/>
                </a:solidFill>
              </a:rPr>
              <a:t>Opting-out</a:t>
            </a:r>
            <a:r>
              <a:rPr lang="en-US" dirty="0" smtClean="0"/>
              <a:t> </a:t>
            </a:r>
            <a:r>
              <a:rPr lang="en-US" dirty="0"/>
              <a:t>or slow-tracking related to motherhood (Belkin, 2003; </a:t>
            </a:r>
            <a:r>
              <a:rPr lang="es-MX" dirty="0"/>
              <a:t>Mainiero &amp; Sullivan, 2005; O’ Neil &amp; Bilimoria, 2005; </a:t>
            </a:r>
            <a:r>
              <a:rPr lang="en-US" dirty="0"/>
              <a:t>Whitmarsh, Brown, Cooper, Hawkins-Rodgers, &amp; Wentworth, 2007</a:t>
            </a:r>
            <a:r>
              <a:rPr lang="en-US" dirty="0" smtClean="0"/>
              <a:t>)</a:t>
            </a:r>
          </a:p>
          <a:p>
            <a:r>
              <a:rPr lang="en-US" dirty="0" smtClean="0">
                <a:solidFill>
                  <a:srgbClr val="7030A0"/>
                </a:solidFill>
              </a:rPr>
              <a:t>Work-life Balance/Work-life Conflict </a:t>
            </a:r>
            <a:r>
              <a:rPr lang="en-US" dirty="0"/>
              <a:t>(Akintayo, 2010; Catalyst, 2011; Everback, 2009; Guillaume &amp; Pochic, 2009; Watts, </a:t>
            </a:r>
            <a:r>
              <a:rPr lang="en-US" dirty="0" smtClean="0"/>
              <a:t>2009) </a:t>
            </a:r>
          </a:p>
          <a:p>
            <a:r>
              <a:rPr lang="en-US" dirty="0" smtClean="0">
                <a:solidFill>
                  <a:srgbClr val="7030A0"/>
                </a:solidFill>
              </a:rPr>
              <a:t>Lack </a:t>
            </a:r>
            <a:r>
              <a:rPr lang="en-US" dirty="0">
                <a:solidFill>
                  <a:srgbClr val="7030A0"/>
                </a:solidFill>
              </a:rPr>
              <a:t>of desire for </a:t>
            </a:r>
            <a:r>
              <a:rPr lang="en-US" dirty="0" smtClean="0">
                <a:solidFill>
                  <a:srgbClr val="7030A0"/>
                </a:solidFill>
              </a:rPr>
              <a:t>promotion/low </a:t>
            </a:r>
            <a:r>
              <a:rPr lang="en-US" dirty="0">
                <a:solidFill>
                  <a:srgbClr val="7030A0"/>
                </a:solidFill>
              </a:rPr>
              <a:t>desire for power</a:t>
            </a:r>
            <a:r>
              <a:rPr lang="en-US" dirty="0"/>
              <a:t> (</a:t>
            </a:r>
            <a:r>
              <a:rPr lang="es-MX" dirty="0"/>
              <a:t>O’ Neil &amp; Bilimoria, 2005; Paxton &amp; Hughes, 2016; </a:t>
            </a:r>
            <a:r>
              <a:rPr lang="en-US" dirty="0"/>
              <a:t>Whitmarsh et al., 2007</a:t>
            </a:r>
            <a:r>
              <a:rPr lang="en-US" dirty="0" smtClean="0"/>
              <a:t>)</a:t>
            </a:r>
            <a:endParaRPr lang="en-US" dirty="0"/>
          </a:p>
        </p:txBody>
      </p:sp>
    </p:spTree>
    <p:extLst>
      <p:ext uri="{BB962C8B-B14F-4D97-AF65-F5344CB8AC3E}">
        <p14:creationId xmlns:p14="http://schemas.microsoft.com/office/powerpoint/2010/main" val="4186717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285361943"/>
              </p:ext>
            </p:extLst>
          </p:nvPr>
        </p:nvGraphicFramePr>
        <p:xfrm>
          <a:off x="4598325" y="1081169"/>
          <a:ext cx="5590645" cy="45854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a:stretch>
            <a:fillRect/>
          </a:stretch>
        </p:blipFill>
        <p:spPr>
          <a:xfrm>
            <a:off x="6502402" y="3002708"/>
            <a:ext cx="1846873" cy="868879"/>
          </a:xfrm>
          <a:prstGeom prst="rect">
            <a:avLst/>
          </a:prstGeom>
        </p:spPr>
      </p:pic>
      <p:sp>
        <p:nvSpPr>
          <p:cNvPr id="6" name="TextBox 5"/>
          <p:cNvSpPr txBox="1"/>
          <p:nvPr/>
        </p:nvSpPr>
        <p:spPr>
          <a:xfrm>
            <a:off x="684100" y="1081169"/>
            <a:ext cx="4418478" cy="523220"/>
          </a:xfrm>
          <a:prstGeom prst="rect">
            <a:avLst/>
          </a:prstGeom>
          <a:noFill/>
        </p:spPr>
        <p:txBody>
          <a:bodyPr wrap="square" rtlCol="0">
            <a:spAutoFit/>
          </a:bodyPr>
          <a:lstStyle/>
          <a:p>
            <a:r>
              <a:rPr lang="en-US" sz="2800" b="1" dirty="0" smtClean="0">
                <a:solidFill>
                  <a:srgbClr val="0070C0"/>
                </a:solidFill>
              </a:rPr>
              <a:t>Theoretical Framework</a:t>
            </a:r>
            <a:endParaRPr lang="en-US" sz="2800" b="1" dirty="0">
              <a:solidFill>
                <a:srgbClr val="0070C0"/>
              </a:solidFill>
            </a:endParaRPr>
          </a:p>
        </p:txBody>
      </p:sp>
      <p:pic>
        <p:nvPicPr>
          <p:cNvPr id="7" name="Picture 6"/>
          <p:cNvPicPr>
            <a:picLocks noChangeAspect="1"/>
          </p:cNvPicPr>
          <p:nvPr/>
        </p:nvPicPr>
        <p:blipFill>
          <a:blip r:embed="rId8"/>
          <a:stretch>
            <a:fillRect/>
          </a:stretch>
        </p:blipFill>
        <p:spPr>
          <a:xfrm>
            <a:off x="0" y="2325523"/>
            <a:ext cx="4765359" cy="3092129"/>
          </a:xfrm>
          <a:prstGeom prst="rect">
            <a:avLst/>
          </a:prstGeom>
        </p:spPr>
      </p:pic>
    </p:spTree>
    <p:extLst>
      <p:ext uri="{BB962C8B-B14F-4D97-AF65-F5344CB8AC3E}">
        <p14:creationId xmlns:p14="http://schemas.microsoft.com/office/powerpoint/2010/main" val="1520901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 Qualitative</a:t>
            </a:r>
            <a:endParaRPr lang="en-US" dirty="0"/>
          </a:p>
        </p:txBody>
      </p:sp>
      <p:sp>
        <p:nvSpPr>
          <p:cNvPr id="3" name="Content Placeholder 2"/>
          <p:cNvSpPr>
            <a:spLocks noGrp="1"/>
          </p:cNvSpPr>
          <p:nvPr>
            <p:ph idx="1"/>
          </p:nvPr>
        </p:nvSpPr>
        <p:spPr>
          <a:xfrm>
            <a:off x="349956" y="1471966"/>
            <a:ext cx="8924046" cy="4657900"/>
          </a:xfrm>
        </p:spPr>
        <p:txBody>
          <a:bodyPr>
            <a:normAutofit fontScale="92500" lnSpcReduction="10000"/>
          </a:bodyPr>
          <a:lstStyle/>
          <a:p>
            <a:pPr marL="0" indent="0">
              <a:buNone/>
            </a:pPr>
            <a:r>
              <a:rPr lang="en-US" dirty="0">
                <a:solidFill>
                  <a:srgbClr val="7030A0"/>
                </a:solidFill>
              </a:rPr>
              <a:t>A qualitative </a:t>
            </a:r>
            <a:r>
              <a:rPr lang="en-US" dirty="0" smtClean="0">
                <a:solidFill>
                  <a:srgbClr val="7030A0"/>
                </a:solidFill>
              </a:rPr>
              <a:t>approach</a:t>
            </a:r>
            <a:r>
              <a:rPr lang="en-US" dirty="0" smtClean="0"/>
              <a:t>: individual face-to-face, open-ended </a:t>
            </a:r>
            <a:r>
              <a:rPr lang="en-US" dirty="0"/>
              <a:t>interviews to explore the phenomenon of women’s lack disproportionate representation in corporate </a:t>
            </a:r>
            <a:r>
              <a:rPr lang="en-US" dirty="0" smtClean="0"/>
              <a:t>leadership </a:t>
            </a:r>
            <a:r>
              <a:rPr lang="en-US" dirty="0"/>
              <a:t>and top-earner roles</a:t>
            </a:r>
            <a:r>
              <a:rPr lang="en-US" dirty="0" smtClean="0"/>
              <a:t>. We conduct </a:t>
            </a:r>
            <a:r>
              <a:rPr lang="en-US" dirty="0"/>
              <a:t>qualitative research “when we want to empower individuals to share their stories…” </a:t>
            </a:r>
            <a:r>
              <a:rPr lang="en-US" dirty="0" smtClean="0"/>
              <a:t>(Creswell, 2013, p</a:t>
            </a:r>
            <a:r>
              <a:rPr lang="en-US" dirty="0"/>
              <a:t>. 48). </a:t>
            </a:r>
            <a:endParaRPr lang="en-US" dirty="0" smtClean="0"/>
          </a:p>
          <a:p>
            <a:endParaRPr lang="en-US" dirty="0" smtClean="0"/>
          </a:p>
          <a:p>
            <a:r>
              <a:rPr lang="en-US" dirty="0" smtClean="0">
                <a:solidFill>
                  <a:srgbClr val="7030A0"/>
                </a:solidFill>
              </a:rPr>
              <a:t>Phenomenological Study. </a:t>
            </a:r>
            <a:r>
              <a:rPr lang="en-US" dirty="0"/>
              <a:t>Creswell (2013) explains hermeneutical phenomenology as research oriented towards the lived experience of participants and the researcher’s interpretation of these expressed experiences. </a:t>
            </a:r>
            <a:endParaRPr lang="en-US" dirty="0" smtClean="0"/>
          </a:p>
          <a:p>
            <a:endParaRPr lang="en-US" dirty="0" smtClean="0"/>
          </a:p>
          <a:p>
            <a:r>
              <a:rPr lang="en-US" dirty="0" smtClean="0">
                <a:solidFill>
                  <a:srgbClr val="7030A0"/>
                </a:solidFill>
              </a:rPr>
              <a:t>Interpretive </a:t>
            </a:r>
            <a:r>
              <a:rPr lang="en-US" dirty="0">
                <a:solidFill>
                  <a:srgbClr val="7030A0"/>
                </a:solidFill>
              </a:rPr>
              <a:t>Phenomenological Analysis (IPA</a:t>
            </a:r>
            <a:r>
              <a:rPr lang="en-US" dirty="0" smtClean="0">
                <a:solidFill>
                  <a:srgbClr val="7030A0"/>
                </a:solidFill>
              </a:rPr>
              <a:t>). </a:t>
            </a:r>
            <a:r>
              <a:rPr lang="en-US" dirty="0" smtClean="0"/>
              <a:t>Assumes </a:t>
            </a:r>
            <a:r>
              <a:rPr lang="en-US" dirty="0"/>
              <a:t>that “Interpretations are all we have and description itself is an interpretive process” (Kafle, 2011, p. 187). </a:t>
            </a:r>
            <a:endParaRPr lang="en-US" dirty="0" smtClean="0"/>
          </a:p>
          <a:p>
            <a:endParaRPr lang="en-US" dirty="0"/>
          </a:p>
          <a:p>
            <a:r>
              <a:rPr lang="en-US" dirty="0" smtClean="0"/>
              <a:t>This </a:t>
            </a:r>
            <a:r>
              <a:rPr lang="en-US" dirty="0"/>
              <a:t>study will utilize </a:t>
            </a:r>
            <a:r>
              <a:rPr lang="en-US" dirty="0" smtClean="0"/>
              <a:t>IPA </a:t>
            </a:r>
            <a:r>
              <a:rPr lang="en-US" dirty="0"/>
              <a:t>in order to better understand the “…content and complexity of meaning in respondents’ experience” (Chan, Fung, &amp; Chien, 2013, p.5). </a:t>
            </a:r>
            <a:r>
              <a:rPr lang="en-US" dirty="0" smtClean="0"/>
              <a:t>The interview questions will reflect their work experience </a:t>
            </a:r>
            <a:r>
              <a:rPr lang="en-US" dirty="0" smtClean="0">
                <a:solidFill>
                  <a:srgbClr val="7030A0"/>
                </a:solidFill>
              </a:rPr>
              <a:t>from their perspective</a:t>
            </a:r>
            <a:r>
              <a:rPr lang="en-US" dirty="0" smtClean="0"/>
              <a:t>.</a:t>
            </a:r>
            <a:endParaRPr lang="en-US" dirty="0"/>
          </a:p>
          <a:p>
            <a:endParaRPr lang="en-US" dirty="0"/>
          </a:p>
        </p:txBody>
      </p:sp>
    </p:spTree>
    <p:extLst>
      <p:ext uri="{BB962C8B-B14F-4D97-AF65-F5344CB8AC3E}">
        <p14:creationId xmlns:p14="http://schemas.microsoft.com/office/powerpoint/2010/main" val="3134165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2845"/>
            <a:ext cx="8596668" cy="1320800"/>
          </a:xfrm>
        </p:spPr>
        <p:txBody>
          <a:bodyPr/>
          <a:lstStyle/>
          <a:p>
            <a:r>
              <a:rPr lang="en-US" dirty="0" smtClean="0"/>
              <a:t>Methodology: Recruitment &amp; Sampling</a:t>
            </a:r>
            <a:endParaRPr lang="en-US" dirty="0"/>
          </a:p>
        </p:txBody>
      </p:sp>
      <p:sp>
        <p:nvSpPr>
          <p:cNvPr id="4" name="Content Placeholder 3"/>
          <p:cNvSpPr>
            <a:spLocks noGrp="1"/>
          </p:cNvSpPr>
          <p:nvPr>
            <p:ph idx="1"/>
          </p:nvPr>
        </p:nvSpPr>
        <p:spPr>
          <a:xfrm>
            <a:off x="677334" y="1444979"/>
            <a:ext cx="8596668" cy="4596384"/>
          </a:xfrm>
        </p:spPr>
        <p:txBody>
          <a:bodyPr>
            <a:normAutofit lnSpcReduction="10000"/>
          </a:bodyPr>
          <a:lstStyle/>
          <a:p>
            <a:r>
              <a:rPr lang="en-US" dirty="0" smtClean="0">
                <a:solidFill>
                  <a:srgbClr val="7030A0"/>
                </a:solidFill>
              </a:rPr>
              <a:t>Recruitment:</a:t>
            </a:r>
            <a:r>
              <a:rPr lang="en-US" dirty="0" smtClean="0"/>
              <a:t> All </a:t>
            </a:r>
            <a:r>
              <a:rPr lang="en-US" dirty="0"/>
              <a:t>required applications will be filed with the Institutional Review Board (IRB) at Niagara University for approval as all research will involve human subjects. </a:t>
            </a:r>
            <a:endParaRPr lang="en-US" dirty="0" smtClean="0"/>
          </a:p>
          <a:p>
            <a:endParaRPr lang="en-US" dirty="0"/>
          </a:p>
          <a:p>
            <a:r>
              <a:rPr lang="en-US" dirty="0" smtClean="0"/>
              <a:t>Recruit participants </a:t>
            </a:r>
            <a:r>
              <a:rPr lang="en-US" dirty="0"/>
              <a:t>via online email and social media solicitations through </a:t>
            </a:r>
            <a:r>
              <a:rPr lang="en-US" dirty="0">
                <a:solidFill>
                  <a:srgbClr val="7030A0"/>
                </a:solidFill>
              </a:rPr>
              <a:t>professional women’s organizations </a:t>
            </a:r>
            <a:r>
              <a:rPr lang="en-US" dirty="0"/>
              <a:t>with missions related to advancing women in the workforce such as the American Association of University Women (AAUW), the National Association of Female Executives (NAFE) and New York State Women in Business (all which have local chapters</a:t>
            </a:r>
            <a:r>
              <a:rPr lang="en-US" dirty="0" smtClean="0"/>
              <a:t>).</a:t>
            </a:r>
          </a:p>
          <a:p>
            <a:endParaRPr lang="en-US" dirty="0" smtClean="0"/>
          </a:p>
          <a:p>
            <a:r>
              <a:rPr lang="en-US" dirty="0"/>
              <a:t>The targeted participants in this study will include </a:t>
            </a:r>
            <a:r>
              <a:rPr lang="en-US" dirty="0">
                <a:solidFill>
                  <a:srgbClr val="7030A0"/>
                </a:solidFill>
              </a:rPr>
              <a:t>women occupying mid- to high-level management positions </a:t>
            </a:r>
            <a:r>
              <a:rPr lang="en-US" dirty="0"/>
              <a:t>in Fortune 500 </a:t>
            </a:r>
            <a:r>
              <a:rPr lang="en-US" dirty="0" smtClean="0"/>
              <a:t>companies. </a:t>
            </a:r>
          </a:p>
          <a:p>
            <a:endParaRPr lang="en-US" dirty="0"/>
          </a:p>
          <a:p>
            <a:r>
              <a:rPr lang="en-US" dirty="0" smtClean="0"/>
              <a:t>Twenty </a:t>
            </a:r>
            <a:r>
              <a:rPr lang="en-US" dirty="0"/>
              <a:t>participants will be selected with the goal of </a:t>
            </a:r>
            <a:r>
              <a:rPr lang="en-US" dirty="0">
                <a:solidFill>
                  <a:srgbClr val="7030A0"/>
                </a:solidFill>
              </a:rPr>
              <a:t>12-15 participants </a:t>
            </a:r>
            <a:r>
              <a:rPr lang="en-US" dirty="0"/>
              <a:t>to ultimately be included. </a:t>
            </a:r>
          </a:p>
        </p:txBody>
      </p:sp>
    </p:spTree>
    <p:extLst>
      <p:ext uri="{BB962C8B-B14F-4D97-AF65-F5344CB8AC3E}">
        <p14:creationId xmlns:p14="http://schemas.microsoft.com/office/powerpoint/2010/main" val="263769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Research Questions</a:t>
            </a:r>
            <a:endParaRPr lang="en-US" dirty="0"/>
          </a:p>
        </p:txBody>
      </p:sp>
      <p:sp>
        <p:nvSpPr>
          <p:cNvPr id="3" name="Content Placeholder 2"/>
          <p:cNvSpPr>
            <a:spLocks noGrp="1"/>
          </p:cNvSpPr>
          <p:nvPr>
            <p:ph idx="1"/>
          </p:nvPr>
        </p:nvSpPr>
        <p:spPr>
          <a:xfrm>
            <a:off x="677334" y="1682045"/>
            <a:ext cx="8596668" cy="4359318"/>
          </a:xfrm>
        </p:spPr>
        <p:txBody>
          <a:bodyPr>
            <a:normAutofit fontScale="92500" lnSpcReduction="10000"/>
          </a:bodyPr>
          <a:lstStyle/>
          <a:p>
            <a:pPr marL="0" indent="0">
              <a:buNone/>
            </a:pPr>
            <a:r>
              <a:rPr lang="en-US" dirty="0"/>
              <a:t>This study will aim to better understand why women are exiting corporate management positions prior to reaching the executive level or struggling to reach </a:t>
            </a:r>
            <a:r>
              <a:rPr lang="en-US" dirty="0" smtClean="0"/>
              <a:t>the </a:t>
            </a:r>
            <a:r>
              <a:rPr lang="en-US" dirty="0"/>
              <a:t>executive level when they </a:t>
            </a:r>
            <a:r>
              <a:rPr lang="en-US" dirty="0" smtClean="0"/>
              <a:t>remain.</a:t>
            </a:r>
          </a:p>
          <a:p>
            <a:endParaRPr lang="en-US" dirty="0" smtClean="0"/>
          </a:p>
          <a:p>
            <a:r>
              <a:rPr lang="en-US" dirty="0">
                <a:solidFill>
                  <a:srgbClr val="7030A0"/>
                </a:solidFill>
              </a:rPr>
              <a:t>The three research </a:t>
            </a:r>
            <a:r>
              <a:rPr lang="en-US" dirty="0" smtClean="0">
                <a:solidFill>
                  <a:srgbClr val="7030A0"/>
                </a:solidFill>
              </a:rPr>
              <a:t>questions</a:t>
            </a:r>
            <a:r>
              <a:rPr lang="en-US" dirty="0" smtClean="0"/>
              <a:t>: </a:t>
            </a:r>
            <a:endParaRPr lang="en-US" dirty="0"/>
          </a:p>
          <a:p>
            <a:r>
              <a:rPr lang="en-US" dirty="0"/>
              <a:t>(R 1) What are the </a:t>
            </a:r>
            <a:r>
              <a:rPr lang="en-US" dirty="0">
                <a:solidFill>
                  <a:srgbClr val="7030A0"/>
                </a:solidFill>
              </a:rPr>
              <a:t>concerns</a:t>
            </a:r>
            <a:r>
              <a:rPr lang="en-US" dirty="0"/>
              <a:t> women have with advancing their corporate leadership position?</a:t>
            </a:r>
          </a:p>
          <a:p>
            <a:r>
              <a:rPr lang="en-US" dirty="0"/>
              <a:t>(R2)  What are the </a:t>
            </a:r>
            <a:r>
              <a:rPr lang="en-US" dirty="0">
                <a:solidFill>
                  <a:srgbClr val="7030A0"/>
                </a:solidFill>
              </a:rPr>
              <a:t>barriers</a:t>
            </a:r>
            <a:r>
              <a:rPr lang="en-US" dirty="0"/>
              <a:t> women see to achieving executive-level positions?</a:t>
            </a:r>
          </a:p>
          <a:p>
            <a:r>
              <a:rPr lang="en-US" dirty="0" smtClean="0"/>
              <a:t>(</a:t>
            </a:r>
            <a:r>
              <a:rPr lang="en-US" dirty="0"/>
              <a:t>R3) How do women </a:t>
            </a:r>
            <a:r>
              <a:rPr lang="en-US" dirty="0">
                <a:solidFill>
                  <a:srgbClr val="7030A0"/>
                </a:solidFill>
              </a:rPr>
              <a:t>explain</a:t>
            </a:r>
            <a:r>
              <a:rPr lang="en-US" dirty="0"/>
              <a:t> their lack of representation in executive leadership?</a:t>
            </a:r>
          </a:p>
          <a:p>
            <a:endParaRPr lang="en-US" dirty="0" smtClean="0"/>
          </a:p>
          <a:p>
            <a:pPr lvl="0"/>
            <a:r>
              <a:rPr lang="en-US" dirty="0" smtClean="0"/>
              <a:t>There are </a:t>
            </a:r>
            <a:r>
              <a:rPr lang="en-US" dirty="0" smtClean="0">
                <a:solidFill>
                  <a:srgbClr val="7030A0"/>
                </a:solidFill>
              </a:rPr>
              <a:t>11 additional sub-questions </a:t>
            </a:r>
            <a:r>
              <a:rPr lang="en-US" dirty="0" smtClean="0"/>
              <a:t>to probe the research questions (for example: </a:t>
            </a:r>
            <a:r>
              <a:rPr lang="en-US" dirty="0"/>
              <a:t>What would make your work environment more ideal</a:t>
            </a:r>
            <a:r>
              <a:rPr lang="en-US" dirty="0" smtClean="0"/>
              <a:t>? Do </a:t>
            </a:r>
            <a:r>
              <a:rPr lang="en-US" dirty="0"/>
              <a:t>you feel you are a valued member of the team/organization</a:t>
            </a:r>
            <a:r>
              <a:rPr lang="en-US" dirty="0" smtClean="0"/>
              <a:t>?</a:t>
            </a:r>
            <a:r>
              <a:rPr lang="en-US" dirty="0"/>
              <a:t> How you feel about the way leadership competencies are evaluated in your organization?</a:t>
            </a:r>
          </a:p>
          <a:p>
            <a:pPr marL="0" indent="0">
              <a:buNone/>
            </a:pPr>
            <a:endParaRPr lang="en-US" dirty="0"/>
          </a:p>
        </p:txBody>
      </p:sp>
    </p:spTree>
    <p:extLst>
      <p:ext uri="{BB962C8B-B14F-4D97-AF65-F5344CB8AC3E}">
        <p14:creationId xmlns:p14="http://schemas.microsoft.com/office/powerpoint/2010/main" val="1077473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932</TotalTime>
  <Words>1193</Words>
  <Application>Microsoft Office PowerPoint</Application>
  <PresentationFormat>Widescreen</PresentationFormat>
  <Paragraphs>133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 Where are the women? </vt:lpstr>
      <vt:lpstr>PowerPoint Presentation</vt:lpstr>
      <vt:lpstr>PROBLEM STATEMENT</vt:lpstr>
      <vt:lpstr>Purpose of the Study</vt:lpstr>
      <vt:lpstr>Literature Review </vt:lpstr>
      <vt:lpstr>PowerPoint Presentation</vt:lpstr>
      <vt:lpstr>Methodology - Qualitative</vt:lpstr>
      <vt:lpstr>Methodology: Recruitment &amp; Sampling</vt:lpstr>
      <vt:lpstr>Methodology: Research Questions</vt:lpstr>
      <vt:lpstr>Methodology: Data Analysis</vt:lpstr>
      <vt:lpstr>Ethics/Mission/Social Impact</vt:lpstr>
    </vt:vector>
  </TitlesOfParts>
  <Company>sbu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are the women?</dc:title>
  <dc:creator>DeSimone, Kimberly</dc:creator>
  <cp:lastModifiedBy>DeSimone, Kimberly</cp:lastModifiedBy>
  <cp:revision>35</cp:revision>
  <dcterms:created xsi:type="dcterms:W3CDTF">2017-04-26T13:44:33Z</dcterms:created>
  <dcterms:modified xsi:type="dcterms:W3CDTF">2017-05-01T12:42:27Z</dcterms:modified>
</cp:coreProperties>
</file>