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81881-5A3C-4DA9-865D-108D9D450CD9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E0493-09FE-4BD7-83F9-7ACC3DB96F7C}">
      <dgm:prSet phldrT="[Text]"/>
      <dgm:spPr>
        <a:solidFill>
          <a:srgbClr val="7030A0"/>
        </a:solidFill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Ontology</a:t>
          </a:r>
        </a:p>
        <a:p>
          <a:r>
            <a:rPr lang="en-US" dirty="0"/>
            <a:t>Feminist </a:t>
          </a:r>
          <a:r>
            <a:rPr lang="en-US" dirty="0" smtClean="0"/>
            <a:t>Economics</a:t>
          </a:r>
        </a:p>
        <a:p>
          <a:r>
            <a:rPr lang="en-US" dirty="0" smtClean="0"/>
            <a:t>Post-Structuralism</a:t>
          </a:r>
          <a:endParaRPr lang="en-US" dirty="0"/>
        </a:p>
        <a:p>
          <a:r>
            <a:rPr lang="en-US" dirty="0"/>
            <a:t>Power Distance </a:t>
          </a:r>
        </a:p>
        <a:p>
          <a:r>
            <a:rPr lang="en-US" dirty="0"/>
            <a:t>Vertical/Occupational  </a:t>
          </a:r>
          <a:r>
            <a:rPr lang="en-US" dirty="0" smtClean="0"/>
            <a:t>Segregation</a:t>
          </a:r>
          <a:endParaRPr lang="en-US" dirty="0"/>
        </a:p>
      </dgm:t>
    </dgm:pt>
    <dgm:pt modelId="{5ADDB8A5-979D-4964-9354-EEE84723C64C}" type="parTrans" cxnId="{49A955EC-5712-4064-B33F-842249DC5317}">
      <dgm:prSet/>
      <dgm:spPr/>
      <dgm:t>
        <a:bodyPr/>
        <a:lstStyle/>
        <a:p>
          <a:endParaRPr lang="en-US"/>
        </a:p>
      </dgm:t>
    </dgm:pt>
    <dgm:pt modelId="{618A1315-3F91-4F8E-994D-06F8FE35082E}" type="sibTrans" cxnId="{49A955EC-5712-4064-B33F-842249DC5317}">
      <dgm:prSet/>
      <dgm:spPr/>
      <dgm:t>
        <a:bodyPr/>
        <a:lstStyle/>
        <a:p>
          <a:endParaRPr lang="en-US"/>
        </a:p>
      </dgm:t>
    </dgm:pt>
    <dgm:pt modelId="{0E3B1A4F-9249-4A1F-BBFD-A53B01F58822}">
      <dgm:prSet phldrT="[Text]"/>
      <dgm:spPr>
        <a:solidFill>
          <a:srgbClr val="7030A0"/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Epistemology</a:t>
          </a:r>
          <a:endParaRPr lang="en-US" dirty="0"/>
        </a:p>
        <a:p>
          <a:r>
            <a:rPr lang="en-US" dirty="0"/>
            <a:t>Post-Modernism</a:t>
          </a:r>
        </a:p>
        <a:p>
          <a:r>
            <a:rPr lang="en-US" dirty="0"/>
            <a:t>Deconstructivism</a:t>
          </a:r>
        </a:p>
        <a:p>
          <a:r>
            <a:rPr lang="en-US" dirty="0"/>
            <a:t>Enactment</a:t>
          </a:r>
        </a:p>
        <a:p>
          <a:r>
            <a:rPr lang="en-US" dirty="0"/>
            <a:t>Hegemony/Hierarchy</a:t>
          </a:r>
        </a:p>
      </dgm:t>
    </dgm:pt>
    <dgm:pt modelId="{7E1BA5B5-38A2-4193-8725-2698FF747F10}" type="parTrans" cxnId="{FC006F33-B4BE-4BDF-9062-BD7F75565083}">
      <dgm:prSet/>
      <dgm:spPr/>
      <dgm:t>
        <a:bodyPr/>
        <a:lstStyle/>
        <a:p>
          <a:endParaRPr lang="en-US"/>
        </a:p>
      </dgm:t>
    </dgm:pt>
    <dgm:pt modelId="{D7F09060-48FF-46C7-9691-F338BA02CACF}" type="sibTrans" cxnId="{FC006F33-B4BE-4BDF-9062-BD7F75565083}">
      <dgm:prSet/>
      <dgm:spPr/>
      <dgm:t>
        <a:bodyPr/>
        <a:lstStyle/>
        <a:p>
          <a:endParaRPr lang="en-US"/>
        </a:p>
      </dgm:t>
    </dgm:pt>
    <dgm:pt modelId="{2AA616AC-821A-4AD4-B9BC-B95A243FD1C8}">
      <dgm:prSet phldrT="[Text]"/>
      <dgm:spPr>
        <a:solidFill>
          <a:srgbClr val="7030A0"/>
        </a:solidFill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Axiology</a:t>
          </a:r>
        </a:p>
        <a:p>
          <a:r>
            <a:rPr lang="en-US" dirty="0"/>
            <a:t>Feminist Framework</a:t>
          </a:r>
        </a:p>
        <a:p>
          <a:r>
            <a:rPr lang="en-US" dirty="0"/>
            <a:t>Androcentric Bias</a:t>
          </a:r>
        </a:p>
        <a:p>
          <a:r>
            <a:rPr lang="en-US" dirty="0"/>
            <a:t>Male Centered Work Ethos</a:t>
          </a:r>
        </a:p>
      </dgm:t>
    </dgm:pt>
    <dgm:pt modelId="{1A734DBA-49A7-49EB-BD42-145D4F17F5FF}" type="parTrans" cxnId="{3A736557-80A3-4FDF-98E1-BA3D9CE5AE84}">
      <dgm:prSet/>
      <dgm:spPr/>
      <dgm:t>
        <a:bodyPr/>
        <a:lstStyle/>
        <a:p>
          <a:endParaRPr lang="en-US"/>
        </a:p>
      </dgm:t>
    </dgm:pt>
    <dgm:pt modelId="{AA13A216-4DAC-4284-844C-040BE9A8486C}" type="sibTrans" cxnId="{3A736557-80A3-4FDF-98E1-BA3D9CE5AE84}">
      <dgm:prSet/>
      <dgm:spPr/>
      <dgm:t>
        <a:bodyPr/>
        <a:lstStyle/>
        <a:p>
          <a:endParaRPr lang="en-US"/>
        </a:p>
      </dgm:t>
    </dgm:pt>
    <dgm:pt modelId="{60942E52-2524-41BD-B0CB-DC25B23E70A6}">
      <dgm:prSet phldrT="[Text]"/>
      <dgm:spPr>
        <a:solidFill>
          <a:srgbClr val="7030A0"/>
        </a:solidFill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Key Theories</a:t>
          </a:r>
        </a:p>
        <a:p>
          <a:r>
            <a:rPr lang="en-US" dirty="0" smtClean="0"/>
            <a:t>Post-Modernism/Enactment</a:t>
          </a:r>
          <a:endParaRPr lang="en-US" dirty="0"/>
        </a:p>
        <a:p>
          <a:r>
            <a:rPr lang="en-US" dirty="0"/>
            <a:t>Ecological</a:t>
          </a:r>
        </a:p>
        <a:p>
          <a:r>
            <a:rPr lang="en-US" dirty="0"/>
            <a:t>Gender </a:t>
          </a:r>
          <a:r>
            <a:rPr lang="en-US" dirty="0" smtClean="0"/>
            <a:t>Socialization </a:t>
          </a:r>
          <a:r>
            <a:rPr lang="en-US" dirty="0"/>
            <a:t>Theory</a:t>
          </a:r>
        </a:p>
      </dgm:t>
    </dgm:pt>
    <dgm:pt modelId="{BE7EF506-5467-4915-8E26-7EC8F1F3EB2A}" type="parTrans" cxnId="{0FC09134-A6A2-4E80-88F5-C09B0D408FD9}">
      <dgm:prSet/>
      <dgm:spPr/>
      <dgm:t>
        <a:bodyPr/>
        <a:lstStyle/>
        <a:p>
          <a:endParaRPr lang="en-US"/>
        </a:p>
      </dgm:t>
    </dgm:pt>
    <dgm:pt modelId="{76AF35F2-5B2C-45E3-98D6-C7AAF81F0B51}" type="sibTrans" cxnId="{0FC09134-A6A2-4E80-88F5-C09B0D408FD9}">
      <dgm:prSet/>
      <dgm:spPr/>
      <dgm:t>
        <a:bodyPr/>
        <a:lstStyle/>
        <a:p>
          <a:endParaRPr lang="en-US"/>
        </a:p>
      </dgm:t>
    </dgm:pt>
    <dgm:pt modelId="{09193660-D4F9-48FF-AA6E-E5C4D72E7141}">
      <dgm:prSet phldrT="[Text]"/>
      <dgm:spPr>
        <a:solidFill>
          <a:srgbClr val="7030A0"/>
        </a:solidFill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Key Variables</a:t>
          </a:r>
        </a:p>
        <a:p>
          <a:r>
            <a:rPr lang="en-US" dirty="0"/>
            <a:t>Underrepresentation of Women in Power Positions </a:t>
          </a:r>
        </a:p>
        <a:p>
          <a:r>
            <a:rPr lang="en-US" dirty="0"/>
            <a:t>Push Variables</a:t>
          </a:r>
        </a:p>
        <a:p>
          <a:r>
            <a:rPr lang="en-US" dirty="0"/>
            <a:t>Pull Variables</a:t>
          </a:r>
        </a:p>
      </dgm:t>
    </dgm:pt>
    <dgm:pt modelId="{A353D7B5-2A3D-4BF2-9ED8-DF7A4C4D4843}" type="parTrans" cxnId="{776353EE-164F-4878-9A6D-5A43615DA587}">
      <dgm:prSet/>
      <dgm:spPr/>
      <dgm:t>
        <a:bodyPr/>
        <a:lstStyle/>
        <a:p>
          <a:endParaRPr lang="en-US"/>
        </a:p>
      </dgm:t>
    </dgm:pt>
    <dgm:pt modelId="{B4FB1E97-7E68-4E7E-A9D4-B0198DE71A2A}" type="sibTrans" cxnId="{776353EE-164F-4878-9A6D-5A43615DA587}">
      <dgm:prSet/>
      <dgm:spPr/>
      <dgm:t>
        <a:bodyPr/>
        <a:lstStyle/>
        <a:p>
          <a:endParaRPr lang="en-US"/>
        </a:p>
      </dgm:t>
    </dgm:pt>
    <dgm:pt modelId="{A3D84723-67DA-4C77-930B-C66A5432CFFF}" type="pres">
      <dgm:prSet presAssocID="{EDC81881-5A3C-4DA9-865D-108D9D450C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CCC1BF-F496-4A8A-B7EE-A6BD8216742B}" type="pres">
      <dgm:prSet presAssocID="{EEDE0493-09FE-4BD7-83F9-7ACC3DB96F7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72818-DD63-417A-84B3-69B65587CC4A}" type="pres">
      <dgm:prSet presAssocID="{EEDE0493-09FE-4BD7-83F9-7ACC3DB96F7C}" presName="spNode" presStyleCnt="0"/>
      <dgm:spPr/>
    </dgm:pt>
    <dgm:pt modelId="{D94AC7D9-09D4-4FC3-835C-166CF31CB411}" type="pres">
      <dgm:prSet presAssocID="{618A1315-3F91-4F8E-994D-06F8FE35082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E9D9AAE-B9CC-46D4-97B4-9F29E84B0892}" type="pres">
      <dgm:prSet presAssocID="{0E3B1A4F-9249-4A1F-BBFD-A53B01F58822}" presName="node" presStyleLbl="node1" presStyleIdx="1" presStyleCnt="5" custRadScaleRad="104900" custRadScaleInc="5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679B4-5D09-4313-BD74-A8BD885C24D7}" type="pres">
      <dgm:prSet presAssocID="{0E3B1A4F-9249-4A1F-BBFD-A53B01F58822}" presName="spNode" presStyleCnt="0"/>
      <dgm:spPr/>
    </dgm:pt>
    <dgm:pt modelId="{5CA303F3-3827-4511-9F62-26770239F74C}" type="pres">
      <dgm:prSet presAssocID="{D7F09060-48FF-46C7-9691-F338BA02CAC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5DFCBB5A-A95C-4991-BC3A-D5FC5262EF0E}" type="pres">
      <dgm:prSet presAssocID="{2AA616AC-821A-4AD4-B9BC-B95A243FD1C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F9BDD-9A26-45EB-8AAD-BCB6D63E5AE9}" type="pres">
      <dgm:prSet presAssocID="{2AA616AC-821A-4AD4-B9BC-B95A243FD1C8}" presName="spNode" presStyleCnt="0"/>
      <dgm:spPr/>
    </dgm:pt>
    <dgm:pt modelId="{2DC1736C-8217-4EA0-820D-C68AE7269161}" type="pres">
      <dgm:prSet presAssocID="{AA13A216-4DAC-4284-844C-040BE9A8486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E90C20D-0D16-48AB-B104-C358E8016A3B}" type="pres">
      <dgm:prSet presAssocID="{60942E52-2524-41BD-B0CB-DC25B23E70A6}" presName="node" presStyleLbl="node1" presStyleIdx="3" presStyleCnt="5" custRadScaleRad="96367" custRadScaleInc="-12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F052E-2BEC-4D8E-8758-FCD7FABC7F0B}" type="pres">
      <dgm:prSet presAssocID="{60942E52-2524-41BD-B0CB-DC25B23E70A6}" presName="spNode" presStyleCnt="0"/>
      <dgm:spPr/>
    </dgm:pt>
    <dgm:pt modelId="{98D973F1-998A-462F-86C1-89C364050367}" type="pres">
      <dgm:prSet presAssocID="{76AF35F2-5B2C-45E3-98D6-C7AAF81F0B5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EDBFD16-10BD-4A3D-9473-545E3B93F632}" type="pres">
      <dgm:prSet presAssocID="{09193660-D4F9-48FF-AA6E-E5C4D72E7141}" presName="node" presStyleLbl="node1" presStyleIdx="4" presStyleCnt="5" custRadScaleRad="102848" custRadScaleInc="-51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87092-780C-4959-87EC-34D1CA9C0E1A}" type="pres">
      <dgm:prSet presAssocID="{09193660-D4F9-48FF-AA6E-E5C4D72E7141}" presName="spNode" presStyleCnt="0"/>
      <dgm:spPr/>
    </dgm:pt>
    <dgm:pt modelId="{C7FC0ABB-878E-4309-B5AE-49487354D5DC}" type="pres">
      <dgm:prSet presAssocID="{B4FB1E97-7E68-4E7E-A9D4-B0198DE71A2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3430288-F744-4DA2-8E01-4B9D9D4C2FD7}" type="presOf" srcId="{AA13A216-4DAC-4284-844C-040BE9A8486C}" destId="{2DC1736C-8217-4EA0-820D-C68AE7269161}" srcOrd="0" destOrd="0" presId="urn:microsoft.com/office/officeart/2005/8/layout/cycle6"/>
    <dgm:cxn modelId="{977B1C01-9D63-461B-A29E-194F93E5AC24}" type="presOf" srcId="{B4FB1E97-7E68-4E7E-A9D4-B0198DE71A2A}" destId="{C7FC0ABB-878E-4309-B5AE-49487354D5DC}" srcOrd="0" destOrd="0" presId="urn:microsoft.com/office/officeart/2005/8/layout/cycle6"/>
    <dgm:cxn modelId="{FC006F33-B4BE-4BDF-9062-BD7F75565083}" srcId="{EDC81881-5A3C-4DA9-865D-108D9D450CD9}" destId="{0E3B1A4F-9249-4A1F-BBFD-A53B01F58822}" srcOrd="1" destOrd="0" parTransId="{7E1BA5B5-38A2-4193-8725-2698FF747F10}" sibTransId="{D7F09060-48FF-46C7-9691-F338BA02CACF}"/>
    <dgm:cxn modelId="{7C66D215-914D-48F2-9DCB-B15DE2708652}" type="presOf" srcId="{2AA616AC-821A-4AD4-B9BC-B95A243FD1C8}" destId="{5DFCBB5A-A95C-4991-BC3A-D5FC5262EF0E}" srcOrd="0" destOrd="0" presId="urn:microsoft.com/office/officeart/2005/8/layout/cycle6"/>
    <dgm:cxn modelId="{3A736557-80A3-4FDF-98E1-BA3D9CE5AE84}" srcId="{EDC81881-5A3C-4DA9-865D-108D9D450CD9}" destId="{2AA616AC-821A-4AD4-B9BC-B95A243FD1C8}" srcOrd="2" destOrd="0" parTransId="{1A734DBA-49A7-49EB-BD42-145D4F17F5FF}" sibTransId="{AA13A216-4DAC-4284-844C-040BE9A8486C}"/>
    <dgm:cxn modelId="{F187A55F-E353-4778-AE06-2AA61379CE12}" type="presOf" srcId="{0E3B1A4F-9249-4A1F-BBFD-A53B01F58822}" destId="{FE9D9AAE-B9CC-46D4-97B4-9F29E84B0892}" srcOrd="0" destOrd="0" presId="urn:microsoft.com/office/officeart/2005/8/layout/cycle6"/>
    <dgm:cxn modelId="{5CA6060A-1F39-4189-865D-77CB04DAD9D5}" type="presOf" srcId="{09193660-D4F9-48FF-AA6E-E5C4D72E7141}" destId="{0EDBFD16-10BD-4A3D-9473-545E3B93F632}" srcOrd="0" destOrd="0" presId="urn:microsoft.com/office/officeart/2005/8/layout/cycle6"/>
    <dgm:cxn modelId="{1977730E-446C-4F43-A4E9-3D966D52BEBF}" type="presOf" srcId="{EEDE0493-09FE-4BD7-83F9-7ACC3DB96F7C}" destId="{89CCC1BF-F496-4A8A-B7EE-A6BD8216742B}" srcOrd="0" destOrd="0" presId="urn:microsoft.com/office/officeart/2005/8/layout/cycle6"/>
    <dgm:cxn modelId="{0FC09134-A6A2-4E80-88F5-C09B0D408FD9}" srcId="{EDC81881-5A3C-4DA9-865D-108D9D450CD9}" destId="{60942E52-2524-41BD-B0CB-DC25B23E70A6}" srcOrd="3" destOrd="0" parTransId="{BE7EF506-5467-4915-8E26-7EC8F1F3EB2A}" sibTransId="{76AF35F2-5B2C-45E3-98D6-C7AAF81F0B51}"/>
    <dgm:cxn modelId="{5F7E6997-1DAD-46DF-A7C6-775048665D27}" type="presOf" srcId="{60942E52-2524-41BD-B0CB-DC25B23E70A6}" destId="{2E90C20D-0D16-48AB-B104-C358E8016A3B}" srcOrd="0" destOrd="0" presId="urn:microsoft.com/office/officeart/2005/8/layout/cycle6"/>
    <dgm:cxn modelId="{6A6987D3-6AA0-4374-AB87-0CBA9728187A}" type="presOf" srcId="{EDC81881-5A3C-4DA9-865D-108D9D450CD9}" destId="{A3D84723-67DA-4C77-930B-C66A5432CFFF}" srcOrd="0" destOrd="0" presId="urn:microsoft.com/office/officeart/2005/8/layout/cycle6"/>
    <dgm:cxn modelId="{49A955EC-5712-4064-B33F-842249DC5317}" srcId="{EDC81881-5A3C-4DA9-865D-108D9D450CD9}" destId="{EEDE0493-09FE-4BD7-83F9-7ACC3DB96F7C}" srcOrd="0" destOrd="0" parTransId="{5ADDB8A5-979D-4964-9354-EEE84723C64C}" sibTransId="{618A1315-3F91-4F8E-994D-06F8FE35082E}"/>
    <dgm:cxn modelId="{B4E4D2F8-6ACA-4A8D-A5C6-D44336C71C73}" type="presOf" srcId="{618A1315-3F91-4F8E-994D-06F8FE35082E}" destId="{D94AC7D9-09D4-4FC3-835C-166CF31CB411}" srcOrd="0" destOrd="0" presId="urn:microsoft.com/office/officeart/2005/8/layout/cycle6"/>
    <dgm:cxn modelId="{776353EE-164F-4878-9A6D-5A43615DA587}" srcId="{EDC81881-5A3C-4DA9-865D-108D9D450CD9}" destId="{09193660-D4F9-48FF-AA6E-E5C4D72E7141}" srcOrd="4" destOrd="0" parTransId="{A353D7B5-2A3D-4BF2-9ED8-DF7A4C4D4843}" sibTransId="{B4FB1E97-7E68-4E7E-A9D4-B0198DE71A2A}"/>
    <dgm:cxn modelId="{E6A8B7BE-FCE3-48F4-9F02-D784848405E9}" type="presOf" srcId="{76AF35F2-5B2C-45E3-98D6-C7AAF81F0B51}" destId="{98D973F1-998A-462F-86C1-89C364050367}" srcOrd="0" destOrd="0" presId="urn:microsoft.com/office/officeart/2005/8/layout/cycle6"/>
    <dgm:cxn modelId="{F3E39D5E-E9FA-45D1-8E24-AC4FFD4FE43F}" type="presOf" srcId="{D7F09060-48FF-46C7-9691-F338BA02CACF}" destId="{5CA303F3-3827-4511-9F62-26770239F74C}" srcOrd="0" destOrd="0" presId="urn:microsoft.com/office/officeart/2005/8/layout/cycle6"/>
    <dgm:cxn modelId="{DF69A902-C6BB-4CB7-9BC4-8ECF298BB1F9}" type="presParOf" srcId="{A3D84723-67DA-4C77-930B-C66A5432CFFF}" destId="{89CCC1BF-F496-4A8A-B7EE-A6BD8216742B}" srcOrd="0" destOrd="0" presId="urn:microsoft.com/office/officeart/2005/8/layout/cycle6"/>
    <dgm:cxn modelId="{D1E8C70A-B433-4853-A54F-2AE0FDC14100}" type="presParOf" srcId="{A3D84723-67DA-4C77-930B-C66A5432CFFF}" destId="{81172818-DD63-417A-84B3-69B65587CC4A}" srcOrd="1" destOrd="0" presId="urn:microsoft.com/office/officeart/2005/8/layout/cycle6"/>
    <dgm:cxn modelId="{6D948194-7CE6-4D0A-9AEA-4B215E3C9EB0}" type="presParOf" srcId="{A3D84723-67DA-4C77-930B-C66A5432CFFF}" destId="{D94AC7D9-09D4-4FC3-835C-166CF31CB411}" srcOrd="2" destOrd="0" presId="urn:microsoft.com/office/officeart/2005/8/layout/cycle6"/>
    <dgm:cxn modelId="{1A26FA27-E645-43A1-808E-69A95F64AF58}" type="presParOf" srcId="{A3D84723-67DA-4C77-930B-C66A5432CFFF}" destId="{FE9D9AAE-B9CC-46D4-97B4-9F29E84B0892}" srcOrd="3" destOrd="0" presId="urn:microsoft.com/office/officeart/2005/8/layout/cycle6"/>
    <dgm:cxn modelId="{BB422BD6-32C2-4F86-9EFD-7442E8898D41}" type="presParOf" srcId="{A3D84723-67DA-4C77-930B-C66A5432CFFF}" destId="{B45679B4-5D09-4313-BD74-A8BD885C24D7}" srcOrd="4" destOrd="0" presId="urn:microsoft.com/office/officeart/2005/8/layout/cycle6"/>
    <dgm:cxn modelId="{0917D6EC-DE7F-45A0-8151-221F33B523FF}" type="presParOf" srcId="{A3D84723-67DA-4C77-930B-C66A5432CFFF}" destId="{5CA303F3-3827-4511-9F62-26770239F74C}" srcOrd="5" destOrd="0" presId="urn:microsoft.com/office/officeart/2005/8/layout/cycle6"/>
    <dgm:cxn modelId="{6E8F1773-413E-466E-96E9-B825411CC8D7}" type="presParOf" srcId="{A3D84723-67DA-4C77-930B-C66A5432CFFF}" destId="{5DFCBB5A-A95C-4991-BC3A-D5FC5262EF0E}" srcOrd="6" destOrd="0" presId="urn:microsoft.com/office/officeart/2005/8/layout/cycle6"/>
    <dgm:cxn modelId="{31AF87EC-70B4-4C2F-801E-D591205FEF33}" type="presParOf" srcId="{A3D84723-67DA-4C77-930B-C66A5432CFFF}" destId="{01CF9BDD-9A26-45EB-8AAD-BCB6D63E5AE9}" srcOrd="7" destOrd="0" presId="urn:microsoft.com/office/officeart/2005/8/layout/cycle6"/>
    <dgm:cxn modelId="{A15CABD1-CE5D-4335-8519-B56A3B371DE4}" type="presParOf" srcId="{A3D84723-67DA-4C77-930B-C66A5432CFFF}" destId="{2DC1736C-8217-4EA0-820D-C68AE7269161}" srcOrd="8" destOrd="0" presId="urn:microsoft.com/office/officeart/2005/8/layout/cycle6"/>
    <dgm:cxn modelId="{C8475007-CD14-4FD2-AC45-4436C44F7982}" type="presParOf" srcId="{A3D84723-67DA-4C77-930B-C66A5432CFFF}" destId="{2E90C20D-0D16-48AB-B104-C358E8016A3B}" srcOrd="9" destOrd="0" presId="urn:microsoft.com/office/officeart/2005/8/layout/cycle6"/>
    <dgm:cxn modelId="{0B12F814-134A-440B-86E5-F9D3811BB6D3}" type="presParOf" srcId="{A3D84723-67DA-4C77-930B-C66A5432CFFF}" destId="{705F052E-2BEC-4D8E-8758-FCD7FABC7F0B}" srcOrd="10" destOrd="0" presId="urn:microsoft.com/office/officeart/2005/8/layout/cycle6"/>
    <dgm:cxn modelId="{0A8A6D69-E93F-4CC0-82BC-B086087A3C9A}" type="presParOf" srcId="{A3D84723-67DA-4C77-930B-C66A5432CFFF}" destId="{98D973F1-998A-462F-86C1-89C364050367}" srcOrd="11" destOrd="0" presId="urn:microsoft.com/office/officeart/2005/8/layout/cycle6"/>
    <dgm:cxn modelId="{25883E56-87E0-40D8-8C31-D281B2C1ED86}" type="presParOf" srcId="{A3D84723-67DA-4C77-930B-C66A5432CFFF}" destId="{0EDBFD16-10BD-4A3D-9473-545E3B93F632}" srcOrd="12" destOrd="0" presId="urn:microsoft.com/office/officeart/2005/8/layout/cycle6"/>
    <dgm:cxn modelId="{950B4DB3-2593-47C7-BD9C-B1552BB5EE7C}" type="presParOf" srcId="{A3D84723-67DA-4C77-930B-C66A5432CFFF}" destId="{32787092-780C-4959-87EC-34D1CA9C0E1A}" srcOrd="13" destOrd="0" presId="urn:microsoft.com/office/officeart/2005/8/layout/cycle6"/>
    <dgm:cxn modelId="{FA4A37E1-BE2E-481B-A29E-16196E771FF4}" type="presParOf" srcId="{A3D84723-67DA-4C77-930B-C66A5432CFFF}" destId="{C7FC0ABB-878E-4309-B5AE-49487354D5DC}" srcOrd="14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CC1BF-F496-4A8A-B7EE-A6BD8216742B}">
      <dsp:nvSpPr>
        <dsp:cNvPr id="0" name=""/>
        <dsp:cNvSpPr/>
      </dsp:nvSpPr>
      <dsp:spPr>
        <a:xfrm>
          <a:off x="3694341" y="265"/>
          <a:ext cx="2164361" cy="1406835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Ontology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Feminist </a:t>
          </a:r>
          <a:r>
            <a:rPr lang="en-US" sz="1100" kern="1200" dirty="0" smtClean="0"/>
            <a:t>Economics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Post-Structuralism</a:t>
          </a:r>
          <a:endParaRPr lang="en-US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Power Distance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Vertical/Occupational  </a:t>
          </a:r>
          <a:r>
            <a:rPr lang="en-US" sz="1100" kern="1200" dirty="0" smtClean="0"/>
            <a:t>Segregation</a:t>
          </a:r>
          <a:endParaRPr lang="en-US" sz="1100" kern="1200" dirty="0"/>
        </a:p>
      </dsp:txBody>
      <dsp:txXfrm>
        <a:off x="3763017" y="68941"/>
        <a:ext cx="2027009" cy="1269483"/>
      </dsp:txXfrm>
    </dsp:sp>
    <dsp:sp modelId="{D94AC7D9-09D4-4FC3-835C-166CF31CB411}">
      <dsp:nvSpPr>
        <dsp:cNvPr id="0" name=""/>
        <dsp:cNvSpPr/>
      </dsp:nvSpPr>
      <dsp:spPr>
        <a:xfrm>
          <a:off x="2134762" y="768851"/>
          <a:ext cx="5627628" cy="5627628"/>
        </a:xfrm>
        <a:custGeom>
          <a:avLst/>
          <a:gdLst/>
          <a:ahLst/>
          <a:cxnLst/>
          <a:rect l="0" t="0" r="0" b="0"/>
          <a:pathLst>
            <a:path>
              <a:moveTo>
                <a:pt x="3746070" y="158922"/>
              </a:moveTo>
              <a:arcTo wR="2813814" hR="2813814" stAng="17360914" swAng="2893963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D9AAE-B9CC-46D4-97B4-9F29E84B0892}">
      <dsp:nvSpPr>
        <dsp:cNvPr id="0" name=""/>
        <dsp:cNvSpPr/>
      </dsp:nvSpPr>
      <dsp:spPr>
        <a:xfrm>
          <a:off x="6632450" y="2531242"/>
          <a:ext cx="2164361" cy="1406835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Epistemology</a:t>
          </a:r>
          <a:endParaRPr lang="en-US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Post-Modernism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Deconstructivism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Enactment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Hegemony/Hierarchy</a:t>
          </a:r>
        </a:p>
      </dsp:txBody>
      <dsp:txXfrm>
        <a:off x="6701126" y="2599918"/>
        <a:ext cx="2027009" cy="1269483"/>
      </dsp:txXfrm>
    </dsp:sp>
    <dsp:sp modelId="{5CA303F3-3827-4511-9F62-26770239F74C}">
      <dsp:nvSpPr>
        <dsp:cNvPr id="0" name=""/>
        <dsp:cNvSpPr/>
      </dsp:nvSpPr>
      <dsp:spPr>
        <a:xfrm>
          <a:off x="2151206" y="455048"/>
          <a:ext cx="5627628" cy="5627628"/>
        </a:xfrm>
        <a:custGeom>
          <a:avLst/>
          <a:gdLst/>
          <a:ahLst/>
          <a:cxnLst/>
          <a:rect l="0" t="0" r="0" b="0"/>
          <a:pathLst>
            <a:path>
              <a:moveTo>
                <a:pt x="5543783" y="3495590"/>
              </a:moveTo>
              <a:arcTo wR="2813814" hR="2813814" stAng="841326" swAng="156358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CBB5A-A95C-4991-BC3A-D5FC5262EF0E}">
      <dsp:nvSpPr>
        <dsp:cNvPr id="0" name=""/>
        <dsp:cNvSpPr/>
      </dsp:nvSpPr>
      <dsp:spPr>
        <a:xfrm>
          <a:off x="5348260" y="5090503"/>
          <a:ext cx="2164361" cy="1406835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Axiology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Feminist Framework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Androcentric Bias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Male Centered Work Ethos</a:t>
          </a:r>
        </a:p>
      </dsp:txBody>
      <dsp:txXfrm>
        <a:off x="5416936" y="5159179"/>
        <a:ext cx="2027009" cy="1269483"/>
      </dsp:txXfrm>
    </dsp:sp>
    <dsp:sp modelId="{2DC1736C-8217-4EA0-820D-C68AE7269161}">
      <dsp:nvSpPr>
        <dsp:cNvPr id="0" name=""/>
        <dsp:cNvSpPr/>
      </dsp:nvSpPr>
      <dsp:spPr>
        <a:xfrm>
          <a:off x="2259398" y="658460"/>
          <a:ext cx="5627628" cy="5627628"/>
        </a:xfrm>
        <a:custGeom>
          <a:avLst/>
          <a:gdLst/>
          <a:ahLst/>
          <a:cxnLst/>
          <a:rect l="0" t="0" r="0" b="0"/>
          <a:pathLst>
            <a:path>
              <a:moveTo>
                <a:pt x="3079251" y="5615080"/>
              </a:moveTo>
              <a:arcTo wR="2813814" hR="2813814" stAng="5075223" swAng="11619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0C20D-0D16-48AB-B104-C358E8016A3B}">
      <dsp:nvSpPr>
        <dsp:cNvPr id="0" name=""/>
        <dsp:cNvSpPr/>
      </dsp:nvSpPr>
      <dsp:spPr>
        <a:xfrm>
          <a:off x="2221040" y="5090501"/>
          <a:ext cx="2164361" cy="1406835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Key Theories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Post-Modernism/Enactment</a:t>
          </a:r>
          <a:endParaRPr lang="en-US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Ecological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Gender </a:t>
          </a:r>
          <a:r>
            <a:rPr lang="en-US" sz="1100" kern="1200" dirty="0" smtClean="0"/>
            <a:t>Socialization </a:t>
          </a:r>
          <a:r>
            <a:rPr lang="en-US" sz="1100" kern="1200" dirty="0"/>
            <a:t>Theory</a:t>
          </a:r>
        </a:p>
      </dsp:txBody>
      <dsp:txXfrm>
        <a:off x="2289716" y="5159177"/>
        <a:ext cx="2027009" cy="1269483"/>
      </dsp:txXfrm>
    </dsp:sp>
    <dsp:sp modelId="{98D973F1-998A-462F-86C1-89C364050367}">
      <dsp:nvSpPr>
        <dsp:cNvPr id="0" name=""/>
        <dsp:cNvSpPr/>
      </dsp:nvSpPr>
      <dsp:spPr>
        <a:xfrm>
          <a:off x="1804655" y="349931"/>
          <a:ext cx="5627628" cy="5627628"/>
        </a:xfrm>
        <a:custGeom>
          <a:avLst/>
          <a:gdLst/>
          <a:ahLst/>
          <a:cxnLst/>
          <a:rect l="0" t="0" r="0" b="0"/>
          <a:pathLst>
            <a:path>
              <a:moveTo>
                <a:pt x="754111" y="4730889"/>
              </a:moveTo>
              <a:arcTo wR="2813814" hR="2813814" stAng="8223242" swAng="160217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BFD16-10BD-4A3D-9473-545E3B93F632}">
      <dsp:nvSpPr>
        <dsp:cNvPr id="0" name=""/>
        <dsp:cNvSpPr/>
      </dsp:nvSpPr>
      <dsp:spPr>
        <a:xfrm>
          <a:off x="814245" y="2531236"/>
          <a:ext cx="2164361" cy="1406835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Key Variables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Underrepresentation of Women in Power Positions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Push Variables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Pull Variables</a:t>
          </a:r>
        </a:p>
      </dsp:txBody>
      <dsp:txXfrm>
        <a:off x="882921" y="2599912"/>
        <a:ext cx="2027009" cy="1269483"/>
      </dsp:txXfrm>
    </dsp:sp>
    <dsp:sp modelId="{C7FC0ABB-878E-4309-B5AE-49487354D5DC}">
      <dsp:nvSpPr>
        <dsp:cNvPr id="0" name=""/>
        <dsp:cNvSpPr/>
      </dsp:nvSpPr>
      <dsp:spPr>
        <a:xfrm>
          <a:off x="1862124" y="743340"/>
          <a:ext cx="5627628" cy="5627628"/>
        </a:xfrm>
        <a:custGeom>
          <a:avLst/>
          <a:gdLst/>
          <a:ahLst/>
          <a:cxnLst/>
          <a:rect l="0" t="0" r="0" b="0"/>
          <a:pathLst>
            <a:path>
              <a:moveTo>
                <a:pt x="202156" y="1766533"/>
              </a:moveTo>
              <a:arcTo wR="2813814" hR="2813814" stAng="12111054" swAng="283585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5606887"/>
              </p:ext>
            </p:extLst>
          </p:nvPr>
        </p:nvGraphicFramePr>
        <p:xfrm>
          <a:off x="282222" y="133351"/>
          <a:ext cx="9553045" cy="659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5865" y="2577587"/>
            <a:ext cx="3360216" cy="1580846"/>
          </a:xfrm>
          <a:prstGeom prst="rect">
            <a:avLst/>
          </a:prstGeom>
          <a:effectLst>
            <a:glow rad="101600">
              <a:srgbClr val="7030A0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228811" y="4373598"/>
            <a:ext cx="2280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Research Lens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934</TotalTime>
  <Words>43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>sbu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the women?</dc:title>
  <dc:creator>DeSimone, Kimberly</dc:creator>
  <cp:lastModifiedBy>DeSimone, Kimberly</cp:lastModifiedBy>
  <cp:revision>36</cp:revision>
  <dcterms:created xsi:type="dcterms:W3CDTF">2017-04-26T13:44:33Z</dcterms:created>
  <dcterms:modified xsi:type="dcterms:W3CDTF">2017-05-01T12:57:23Z</dcterms:modified>
</cp:coreProperties>
</file>