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  <p:sldMasterId id="2147483747" r:id="rId2"/>
  </p:sldMasterIdLst>
  <p:sldIdLst>
    <p:sldId id="256" r:id="rId3"/>
    <p:sldId id="264" r:id="rId4"/>
    <p:sldId id="263" r:id="rId5"/>
    <p:sldId id="265" r:id="rId6"/>
    <p:sldId id="257" r:id="rId7"/>
    <p:sldId id="258" r:id="rId8"/>
    <p:sldId id="259" r:id="rId9"/>
    <p:sldId id="270" r:id="rId10"/>
    <p:sldId id="268" r:id="rId11"/>
    <p:sldId id="269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E2C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1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D815DFF-92A4-4459-934F-036C46FA10CB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5/1/2017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0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8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9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03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24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6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55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5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34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19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71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67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69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88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36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73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57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7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2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4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0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0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5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1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1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3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D815DFF-92A4-4459-934F-036C46FA10CB}" type="datetimeFigureOut">
              <a:rPr lang="en-US" smtClean="0">
                <a:solidFill>
                  <a:srgbClr val="B31166"/>
                </a:solidFill>
              </a:rPr>
              <a:pPr/>
              <a:t>5/1/2017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F8830DB-13D9-46B3-A2F6-5522BF4FC98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504" y="504055"/>
            <a:ext cx="9876265" cy="2818671"/>
          </a:xfrm>
        </p:spPr>
        <p:txBody>
          <a:bodyPr/>
          <a:lstStyle/>
          <a:p>
            <a:r>
              <a:rPr lang="en-CA" dirty="0">
                <a:latin typeface="Times New Roman" panose="02020603050405020304" pitchFamily="18" charset="0"/>
                <a:ea typeface="Calibri" panose="020F0502020204030204" pitchFamily="34" charset="0"/>
              </a:rPr>
              <a:t>GI</a:t>
            </a:r>
            <a:r>
              <a:rPr lang="en-CA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S Model </a:t>
            </a:r>
            <a:r>
              <a:rPr lang="en-CA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Design</a:t>
            </a:r>
            <a:br>
              <a:rPr lang="en-CA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CA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	Feminist Visualization </a:t>
            </a:r>
            <a:br>
              <a:rPr lang="en-CA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CA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	Advancing Women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2494" y="3850723"/>
            <a:ext cx="9144000" cy="1655762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Kimberly DeSimone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788" y="-23942"/>
            <a:ext cx="1863538" cy="2608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0028"/>
            <a:ext cx="5188145" cy="26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 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1" y="2471738"/>
            <a:ext cx="11215687" cy="4071937"/>
          </a:xfrm>
        </p:spPr>
        <p:txBody>
          <a:bodyPr>
            <a:normAutofit/>
          </a:bodyPr>
          <a:lstStyle/>
          <a:p>
            <a:r>
              <a:rPr lang="en-US" dirty="0" smtClean="0"/>
              <a:t>Correlations (layering maps)</a:t>
            </a:r>
          </a:p>
          <a:p>
            <a:endParaRPr lang="en-US" sz="900" dirty="0" smtClean="0"/>
          </a:p>
          <a:p>
            <a:r>
              <a:rPr lang="en-US" dirty="0" smtClean="0"/>
              <a:t>Visual </a:t>
            </a:r>
            <a:r>
              <a:rPr lang="en-US" dirty="0"/>
              <a:t>representation of the correlations between push and pull variables identified in the </a:t>
            </a:r>
            <a:r>
              <a:rPr lang="en-US" dirty="0" smtClean="0"/>
              <a:t>literature</a:t>
            </a:r>
          </a:p>
          <a:p>
            <a:endParaRPr lang="en-US" sz="900" dirty="0" smtClean="0"/>
          </a:p>
          <a:p>
            <a:pPr lvl="1"/>
            <a:r>
              <a:rPr lang="en-US" dirty="0" smtClean="0"/>
              <a:t>Ex. pay </a:t>
            </a:r>
            <a:r>
              <a:rPr lang="en-US" dirty="0"/>
              <a:t>gap and </a:t>
            </a:r>
            <a:r>
              <a:rPr lang="en-US" dirty="0" smtClean="0"/>
              <a:t>work-life-balance; diversity </a:t>
            </a:r>
            <a:r>
              <a:rPr lang="en-US" dirty="0"/>
              <a:t>initiatives merged and layered with women’s actual representation and advancement </a:t>
            </a:r>
            <a:r>
              <a:rPr lang="en-US" dirty="0" smtClean="0"/>
              <a:t>outcome; work-life-balance </a:t>
            </a:r>
            <a:r>
              <a:rPr lang="en-US" dirty="0"/>
              <a:t>initiatives by state, county and city for example, overlaid with resprentation by mean pay by state, county, and </a:t>
            </a:r>
            <a:r>
              <a:rPr lang="en-US" dirty="0" smtClean="0"/>
              <a:t>city, etc.</a:t>
            </a:r>
          </a:p>
          <a:p>
            <a:pPr marL="457200" lvl="1" indent="0">
              <a:buNone/>
            </a:pPr>
            <a:endParaRPr lang="en-US" sz="1050" dirty="0" smtClean="0"/>
          </a:p>
          <a:p>
            <a:r>
              <a:rPr lang="en-US" dirty="0" smtClean="0"/>
              <a:t>Opportunity to provide powerful insights for </a:t>
            </a:r>
            <a:r>
              <a:rPr lang="en-US" dirty="0"/>
              <a:t>advocacy groups working towards elevating the significance of gender inequities in the workplace and fighting to allocate meaningful and efficacious resources.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38" y="2471739"/>
            <a:ext cx="10972799" cy="4129086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Work-life-balance initiatives by company, state, and city.</a:t>
            </a:r>
            <a:endParaRPr lang="en-US" sz="2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Cities with the best diversity initiatives (by company, state, and city).</a:t>
            </a:r>
            <a:endParaRPr lang="en-US" sz="2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Best companies for working women based on (criteria) one of the largest is % of women executives</a:t>
            </a:r>
            <a:endParaRPr lang="en-US" sz="2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Highest paid women (C-Suite), state and salary</a:t>
            </a:r>
            <a:endParaRPr lang="en-US" sz="2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2015 Gender Pay Gap (percentage women make compared with men) by state </a:t>
            </a:r>
            <a:endParaRPr lang="en-US" sz="2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 20 Cities in America with the highest mean salaries for women </a:t>
            </a:r>
            <a:endParaRPr lang="en-US" sz="2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73902" cy="706964"/>
          </a:xfrm>
        </p:spPr>
        <p:txBody>
          <a:bodyPr/>
          <a:lstStyle/>
          <a:p>
            <a:r>
              <a:rPr lang="en-US" dirty="0" smtClean="0"/>
              <a:t>Model: Data Input &amp; information Output  </a:t>
            </a:r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399244" y="2510904"/>
            <a:ext cx="3541691" cy="387748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Gender pay data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Gender top earner data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Work-life-balance data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Diversity initiative data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Highest mean salary by gender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4055339" y="3933646"/>
            <a:ext cx="888642" cy="759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5077525" y="3644721"/>
            <a:ext cx="1970468" cy="160985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GIS</a:t>
            </a:r>
          </a:p>
          <a:p>
            <a:pPr algn="ctr"/>
            <a:r>
              <a:rPr lang="en-US" sz="1400" dirty="0" smtClean="0"/>
              <a:t>State</a:t>
            </a:r>
          </a:p>
          <a:p>
            <a:pPr algn="ctr"/>
            <a:r>
              <a:rPr lang="en-US" sz="1400" dirty="0" smtClean="0"/>
              <a:t>County</a:t>
            </a:r>
          </a:p>
          <a:p>
            <a:pPr algn="ctr"/>
            <a:r>
              <a:rPr lang="en-US" sz="1400" dirty="0" smtClean="0"/>
              <a:t>City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646" y="3933646"/>
            <a:ext cx="914479" cy="8169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34152" y="3425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551572" y="3425780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Map of correlated with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8046125" y="2510905"/>
            <a:ext cx="3538353" cy="387748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Map of top cities/states work-life balance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Map of top cities/states diversity initiatives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Map of gender pay gap &amp; top earner data correlated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974884" cy="706964"/>
          </a:xfrm>
        </p:spPr>
        <p:txBody>
          <a:bodyPr/>
          <a:lstStyle/>
          <a:p>
            <a:r>
              <a:rPr lang="en-US" dirty="0" smtClean="0"/>
              <a:t>Data Collection Criteria/Methodology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400300"/>
            <a:ext cx="10872787" cy="4200525"/>
          </a:xfrm>
        </p:spPr>
        <p:txBody>
          <a:bodyPr>
            <a:normAutofit/>
          </a:bodyPr>
          <a:lstStyle/>
          <a:p>
            <a:r>
              <a:rPr lang="en-US" dirty="0" smtClean="0"/>
              <a:t>Fortune &amp; Forbes </a:t>
            </a:r>
            <a:r>
              <a:rPr lang="en-US" dirty="0"/>
              <a:t>“best of the best” </a:t>
            </a:r>
            <a:r>
              <a:rPr lang="en-US" dirty="0" smtClean="0"/>
              <a:t>rankings</a:t>
            </a:r>
          </a:p>
          <a:p>
            <a:r>
              <a:rPr lang="en-US" dirty="0"/>
              <a:t>630 companies with published “Great Place to Work” </a:t>
            </a:r>
            <a:r>
              <a:rPr lang="en-US" dirty="0" smtClean="0"/>
              <a:t>reviews</a:t>
            </a:r>
          </a:p>
          <a:p>
            <a:r>
              <a:rPr lang="en-US" dirty="0"/>
              <a:t>128,000 women were surveyed and nearly 70,000 minorities at 630 companies answered a detailed questionnaire </a:t>
            </a:r>
            <a:endParaRPr lang="en-US" dirty="0" smtClean="0"/>
          </a:p>
          <a:p>
            <a:r>
              <a:rPr lang="en-US" dirty="0" smtClean="0"/>
              <a:t>Analyzed Glassdoor.com a </a:t>
            </a:r>
            <a:r>
              <a:rPr lang="en-US" dirty="0"/>
              <a:t>social jobs and careers community where people share information and opinions about the places they work. </a:t>
            </a:r>
            <a:endParaRPr lang="en-US" dirty="0" smtClean="0"/>
          </a:p>
          <a:p>
            <a:r>
              <a:rPr lang="en-US" dirty="0" smtClean="0"/>
              <a:t>Interview </a:t>
            </a:r>
            <a:r>
              <a:rPr lang="en-US" dirty="0"/>
              <a:t>feedback from more than 137,762 </a:t>
            </a:r>
            <a:r>
              <a:rPr lang="en-US" dirty="0" smtClean="0"/>
              <a:t>women</a:t>
            </a:r>
          </a:p>
          <a:p>
            <a:r>
              <a:rPr lang="en-US" dirty="0"/>
              <a:t>high representation in the total employee population and in management positions.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In statistical terms, </a:t>
            </a:r>
            <a:r>
              <a:rPr lang="en-US" dirty="0" smtClean="0"/>
              <a:t>the </a:t>
            </a:r>
            <a:r>
              <a:rPr lang="en-US" dirty="0"/>
              <a:t>results from the survey are highly reliable, having a 95% confidence level and a margin of error of 6% or less. </a:t>
            </a:r>
          </a:p>
        </p:txBody>
      </p:sp>
    </p:spTree>
    <p:extLst>
      <p:ext uri="{BB962C8B-B14F-4D97-AF65-F5344CB8AC3E}">
        <p14:creationId xmlns:p14="http://schemas.microsoft.com/office/powerpoint/2010/main" val="31531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1" y="761769"/>
            <a:ext cx="12052837" cy="5334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1842" y="875764"/>
            <a:ext cx="422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Top Cities – Diversity Initiatives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635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21605"/>
            <a:ext cx="10461812" cy="64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53" y="264902"/>
            <a:ext cx="11778493" cy="63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8494"/>
            <a:ext cx="12519647" cy="92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6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974884" cy="706964"/>
          </a:xfrm>
        </p:spPr>
        <p:txBody>
          <a:bodyPr/>
          <a:lstStyle/>
          <a:p>
            <a:r>
              <a:rPr lang="en-US" dirty="0" smtClean="0"/>
              <a:t>Results/Insights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2357438"/>
            <a:ext cx="11101387" cy="42433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Highly clustered geographic </a:t>
            </a:r>
            <a:r>
              <a:rPr lang="en-US" dirty="0" smtClean="0"/>
              <a:t>data </a:t>
            </a:r>
            <a:r>
              <a:rPr lang="en-US" dirty="0"/>
              <a:t>in terms of women’s workforce success with the lowest pay gaps and highest mean salaries clustered in few geographic areas (mainly the northeast and southwest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Diversity/</a:t>
            </a:r>
            <a:r>
              <a:rPr lang="en-US" dirty="0" err="1" smtClean="0"/>
              <a:t>PayGap</a:t>
            </a:r>
            <a:r>
              <a:rPr lang="en-US" dirty="0" smtClean="0"/>
              <a:t>/Mean Salary similar clusters</a:t>
            </a:r>
          </a:p>
          <a:p>
            <a:endParaRPr lang="en-US" dirty="0"/>
          </a:p>
          <a:p>
            <a:r>
              <a:rPr lang="en-US" dirty="0" smtClean="0"/>
              <a:t>Work-life-balance initiatives don’t translate to salary as diversity issues do.</a:t>
            </a:r>
            <a:endParaRPr lang="en-US" dirty="0"/>
          </a:p>
          <a:p>
            <a:pPr marL="0" indent="0">
              <a:buNone/>
            </a:pPr>
            <a:endParaRPr lang="en-US" sz="1050" dirty="0"/>
          </a:p>
          <a:p>
            <a:r>
              <a:rPr lang="en-US" dirty="0" smtClean="0"/>
              <a:t>Almost half the states didn’t rank and two states dominated with </a:t>
            </a:r>
            <a:r>
              <a:rPr lang="en-US" dirty="0"/>
              <a:t>New York and </a:t>
            </a:r>
            <a:r>
              <a:rPr lang="en-US" dirty="0" smtClean="0"/>
              <a:t>California </a:t>
            </a:r>
            <a:r>
              <a:rPr lang="en-US" dirty="0"/>
              <a:t>showing the best women’s workforce </a:t>
            </a:r>
            <a:r>
              <a:rPr lang="en-US" dirty="0" smtClean="0"/>
              <a:t>condition.  </a:t>
            </a:r>
            <a:r>
              <a:rPr lang="en-US" dirty="0" err="1" smtClean="0"/>
              <a:t>Manhatten</a:t>
            </a:r>
            <a:r>
              <a:rPr lang="en-US" dirty="0" smtClean="0"/>
              <a:t> and the “Sans” in California dominate.  Bleak in the smaller cities, even in CA and NY. </a:t>
            </a:r>
          </a:p>
          <a:p>
            <a:endParaRPr lang="en-US" sz="1050" dirty="0" smtClean="0"/>
          </a:p>
          <a:p>
            <a:r>
              <a:rPr lang="en-US" dirty="0" smtClean="0"/>
              <a:t>Few companies on the list outside of NY and CA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dirty="0" smtClean="0"/>
              <a:t>Much Middle </a:t>
            </a:r>
            <a:r>
              <a:rPr lang="en-US" dirty="0"/>
              <a:t>America showing intense need for </a:t>
            </a:r>
            <a:r>
              <a:rPr lang="en-US" dirty="0" smtClean="0"/>
              <a:t>improved gender inequity initiatives.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1.0.2296"/>
  <p:tag name="PPTVERSION" val="16"/>
  <p:tag name="TPOS" val="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464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Symbol</vt:lpstr>
      <vt:lpstr>Times New Roman</vt:lpstr>
      <vt:lpstr>Wingdings 3</vt:lpstr>
      <vt:lpstr>Office Theme</vt:lpstr>
      <vt:lpstr>Ion Boardroom</vt:lpstr>
      <vt:lpstr>GIS Model Design    Feminist Visualization     Advancing Women</vt:lpstr>
      <vt:lpstr>Data Collection </vt:lpstr>
      <vt:lpstr>Model: Data Input &amp; information Output  </vt:lpstr>
      <vt:lpstr>Data Collection Criteria/Methodology </vt:lpstr>
      <vt:lpstr>PowerPoint Presentation</vt:lpstr>
      <vt:lpstr>PowerPoint Presentation</vt:lpstr>
      <vt:lpstr>PowerPoint Presentation</vt:lpstr>
      <vt:lpstr>PowerPoint Presentation</vt:lpstr>
      <vt:lpstr>Results/Insights</vt:lpstr>
      <vt:lpstr>Future Research Opportunities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DeSimone, Kimberly</cp:lastModifiedBy>
  <cp:revision>20</cp:revision>
  <dcterms:created xsi:type="dcterms:W3CDTF">2016-09-30T23:23:32Z</dcterms:created>
  <dcterms:modified xsi:type="dcterms:W3CDTF">2017-05-01T12:44:06Z</dcterms:modified>
</cp:coreProperties>
</file>